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32" r:id="rId5"/>
  </p:sldMasterIdLst>
  <p:sldIdLst>
    <p:sldId id="307" r:id="rId6"/>
    <p:sldId id="277" r:id="rId7"/>
    <p:sldId id="305" r:id="rId8"/>
    <p:sldId id="309" r:id="rId9"/>
    <p:sldId id="285" r:id="rId10"/>
    <p:sldId id="286" r:id="rId11"/>
    <p:sldId id="287" r:id="rId12"/>
    <p:sldId id="288" r:id="rId13"/>
    <p:sldId id="289" r:id="rId14"/>
    <p:sldId id="296" r:id="rId15"/>
    <p:sldId id="291" r:id="rId16"/>
    <p:sldId id="293" r:id="rId17"/>
    <p:sldId id="295" r:id="rId18"/>
    <p:sldId id="297" r:id="rId19"/>
    <p:sldId id="298" r:id="rId20"/>
    <p:sldId id="299" r:id="rId21"/>
    <p:sldId id="300" r:id="rId22"/>
    <p:sldId id="301" r:id="rId23"/>
    <p:sldId id="308" r:id="rId24"/>
    <p:sldId id="279" r:id="rId25"/>
    <p:sldId id="281" r:id="rId26"/>
    <p:sldId id="258" r:id="rId27"/>
    <p:sldId id="273" r:id="rId28"/>
    <p:sldId id="310" r:id="rId29"/>
    <p:sldId id="280" r:id="rId30"/>
    <p:sldId id="274" r:id="rId31"/>
    <p:sldId id="303" r:id="rId32"/>
    <p:sldId id="259" r:id="rId33"/>
    <p:sldId id="260" r:id="rId34"/>
    <p:sldId id="263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79" autoAdjust="0"/>
    <p:restoredTop sz="94660"/>
  </p:normalViewPr>
  <p:slideViewPr>
    <p:cSldViewPr>
      <p:cViewPr>
        <p:scale>
          <a:sx n="68" d="100"/>
          <a:sy n="68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808187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Образец заголовка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563938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04F82-CBB9-4A78-82EF-C465C4E035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D90C2-E6E2-4164-83F6-A8DE9EAE90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73888" y="274662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1688" y="274662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13DF0-B5F3-489A-B940-B2B2269A71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744FB7-A862-45C8-857A-204FE0432B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67DF83-8153-4E20-A3F5-220430AF07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525B89-8020-476F-B5DD-75874AD870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808186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Образец заголовка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563938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04F82-CBB9-4A78-82EF-C465C4E035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F07280-55D4-4430-BBCE-07F02D5819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2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2AECFA-B40D-47F0-9411-3CBACDA55B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1688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92688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12617C-F1D4-45DC-B2B0-A3EE051C06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5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5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91755-F380-4EDD-B4CA-4E7EC5E5A9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F07280-55D4-4430-BBCE-07F02D5819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422A7-A397-4A9A-8820-5CDEF2404F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B4335-FEB2-4440-9717-D82A29864D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3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79" y="27307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30" y="143512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99F7B-42E6-466B-9DFB-2D55251EF1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D220E7-1AEE-42EB-89EE-391184F505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D90C2-E6E2-4164-83F6-A8DE9EAE90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73888" y="274661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1688" y="274661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13DF0-B5F3-489A-B940-B2B2269A71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808184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Образец заголовка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563938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04F82-CBB9-4A78-82EF-C465C4E035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F07280-55D4-4430-BBCE-07F02D5819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2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2AECFA-B40D-47F0-9411-3CBACDA55B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1688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92688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12617C-F1D4-45DC-B2B0-A3EE051C06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2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2AECFA-B40D-47F0-9411-3CBACDA55B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53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5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91755-F380-4EDD-B4CA-4E7EC5E5A9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422A7-A397-4A9A-8820-5CDEF2404F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B4335-FEB2-4440-9717-D82A29864D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28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77" y="27307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28" y="143512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99F7B-42E6-466B-9DFB-2D55251EF1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D220E7-1AEE-42EB-89EE-391184F505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D90C2-E6E2-4164-83F6-A8DE9EAE90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73888" y="27465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1688" y="27465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13DF0-B5F3-489A-B940-B2B2269A71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808181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Образец заголовка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563938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04F82-CBB9-4A78-82EF-C465C4E035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F07280-55D4-4430-BBCE-07F02D5819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2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2AECFA-B40D-47F0-9411-3CBACDA55B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1688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92688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12617C-F1D4-45DC-B2B0-A3EE051C06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1688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92688" y="160021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12617C-F1D4-45DC-B2B0-A3EE051C06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4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4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91755-F380-4EDD-B4CA-4E7EC5E5A9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422A7-A397-4A9A-8820-5CDEF2404F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B4335-FEB2-4440-9717-D82A29864D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2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73" y="273068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24" y="1435118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99F7B-42E6-466B-9DFB-2D55251EF1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D220E7-1AEE-42EB-89EE-391184F505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D90C2-E6E2-4164-83F6-A8DE9EAE90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73888" y="274656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1688" y="274656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13DF0-B5F3-489A-B940-B2B2269A71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808166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Образец заголовка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563938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04F82-CBB9-4A78-82EF-C465C4E035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F07280-55D4-4430-BBCE-07F02D5819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5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5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91755-F380-4EDD-B4CA-4E7EC5E5A9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2AECFA-B40D-47F0-9411-3CBACDA55B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1688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92688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12617C-F1D4-45DC-B2B0-A3EE051C06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91755-F380-4EDD-B4CA-4E7EC5E5A9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422A7-A397-4A9A-8820-5CDEF2404F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B4335-FEB2-4440-9717-D82A29864D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99F7B-42E6-466B-9DFB-2D55251EF1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D220E7-1AEE-42EB-89EE-391184F505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D90C2-E6E2-4164-83F6-A8DE9EAE90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73888" y="274641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1688" y="274641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13DF0-B5F3-489A-B940-B2B2269A71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422A7-A397-4A9A-8820-5CDEF2404F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B4335-FEB2-4440-9717-D82A29864D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3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81" y="273074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32" y="143512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99F7B-42E6-466B-9DFB-2D55251EF1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D220E7-1AEE-42EB-89EE-391184F505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02217" y="27503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02217" y="1600200"/>
            <a:ext cx="8229600" cy="4525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4829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4829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4829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8CA40B-A650-45DF-BAFB-ABF94E8400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44" r:id="rId12"/>
    <p:sldLayoutId id="2147483745" r:id="rId13"/>
    <p:sldLayoutId id="2147483746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02217" y="27503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02217" y="1600200"/>
            <a:ext cx="8229600" cy="4525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4829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4829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4829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8CA40B-A650-45DF-BAFB-ABF94E8400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02217" y="27503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02217" y="1600200"/>
            <a:ext cx="8229600" cy="4525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4829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4829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4829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8CA40B-A650-45DF-BAFB-ABF94E8400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02217" y="27503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02217" y="1600200"/>
            <a:ext cx="8229600" cy="4525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4829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4829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4829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8CA40B-A650-45DF-BAFB-ABF94E8400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02217" y="27503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02217" y="1600200"/>
            <a:ext cx="8229600" cy="4525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4829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4829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4829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8CA40B-A650-45DF-BAFB-ABF94E8400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Реймхе\Мои документы\Downloads\конституц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3429000"/>
            <a:ext cx="4143404" cy="2963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571480"/>
            <a:ext cx="3495675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4352900" y="1965237"/>
            <a:ext cx="417954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</a:t>
            </a:r>
            <a:r>
              <a:rPr lang="ru-RU" sz="6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</a:t>
            </a:r>
            <a:r>
              <a:rPr lang="ru-RU" sz="6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</a:t>
            </a:r>
            <a:r>
              <a:rPr lang="ru-RU" sz="6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</a:t>
            </a:r>
            <a:r>
              <a:rPr lang="ru-RU" sz="6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и</a:t>
            </a:r>
            <a:r>
              <a:rPr lang="ru-RU" sz="6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я</a:t>
            </a:r>
            <a:endParaRPr lang="ru-RU" sz="6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Управляющая кнопка: домой 6">
            <a:hlinkClick r:id="rId5" action="ppaction://hlinksldjump" highlightClick="1"/>
          </p:cNvPr>
          <p:cNvSpPr/>
          <p:nvPr/>
        </p:nvSpPr>
        <p:spPr>
          <a:xfrm>
            <a:off x="142844" y="6143644"/>
            <a:ext cx="571504" cy="50006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44445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827088" y="260350"/>
            <a:ext cx="25781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u="sng">
                <a:solidFill>
                  <a:srgbClr val="004200"/>
                </a:solidFill>
                <a:latin typeface="Monotype Corsiva" pitchFamily="66" charset="0"/>
              </a:rPr>
              <a:t>Права детей</a:t>
            </a:r>
          </a:p>
        </p:txBody>
      </p:sp>
      <p:sp>
        <p:nvSpPr>
          <p:cNvPr id="74757" name="Text Box 5"/>
          <p:cNvSpPr txBox="1">
            <a:spLocks noChangeArrowheads="1"/>
          </p:cNvSpPr>
          <p:nvPr/>
        </p:nvSpPr>
        <p:spPr bwMode="auto">
          <a:xfrm>
            <a:off x="4787900" y="333375"/>
            <a:ext cx="40322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990033"/>
                </a:solidFill>
              </a:rPr>
              <a:t>Образование </a:t>
            </a:r>
          </a:p>
        </p:txBody>
      </p:sp>
      <p:pic>
        <p:nvPicPr>
          <p:cNvPr id="74758" name="Picture 6" descr="100_617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323850" y="1142984"/>
            <a:ext cx="4962779" cy="3619516"/>
          </a:xfrm>
          <a:noFill/>
        </p:spPr>
      </p:pic>
      <p:pic>
        <p:nvPicPr>
          <p:cNvPr id="74760" name="Picture 8" descr="DSC0633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3851275" y="3357563"/>
            <a:ext cx="5040313" cy="3360737"/>
          </a:xfrm>
          <a:noFill/>
        </p:spPr>
      </p:pic>
      <p:sp>
        <p:nvSpPr>
          <p:cNvPr id="74763" name="Text Box 11"/>
          <p:cNvSpPr txBox="1">
            <a:spLocks noChangeArrowheads="1"/>
          </p:cNvSpPr>
          <p:nvPr/>
        </p:nvSpPr>
        <p:spPr bwMode="auto">
          <a:xfrm>
            <a:off x="5327650" y="1214422"/>
            <a:ext cx="381635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63525">
              <a:spcBef>
                <a:spcPct val="50000"/>
              </a:spcBef>
            </a:pPr>
            <a:r>
              <a:rPr lang="ru-RU" dirty="0">
                <a:solidFill>
                  <a:srgbClr val="005200"/>
                </a:solidFill>
              </a:rPr>
              <a:t>Все мальчишки и девчонки при достижении определённого возраста ходят в школу и получают знания.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74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" presetClass="entr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74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5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2" dur="500"/>
                                        <p:tgtEl>
                                          <p:spTgt spid="74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6" grpId="0"/>
      <p:bldP spid="74757" grpId="0"/>
      <p:bldP spid="7476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539750" y="260350"/>
            <a:ext cx="25781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 u="sng">
                <a:solidFill>
                  <a:srgbClr val="004200"/>
                </a:solidFill>
                <a:latin typeface="Monotype Corsiva" pitchFamily="66" charset="0"/>
              </a:rPr>
              <a:t>Права детей</a:t>
            </a:r>
          </a:p>
        </p:txBody>
      </p:sp>
      <p:sp>
        <p:nvSpPr>
          <p:cNvPr id="60421" name="Text Box 5"/>
          <p:cNvSpPr txBox="1">
            <a:spLocks noChangeArrowheads="1"/>
          </p:cNvSpPr>
          <p:nvPr/>
        </p:nvSpPr>
        <p:spPr bwMode="auto">
          <a:xfrm>
            <a:off x="3571869" y="333375"/>
            <a:ext cx="521177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990033"/>
                </a:solidFill>
              </a:rPr>
              <a:t>Индивидуальность </a:t>
            </a:r>
          </a:p>
        </p:txBody>
      </p:sp>
      <p:pic>
        <p:nvPicPr>
          <p:cNvPr id="60425" name="Picture 9" descr="100_6171"/>
          <p:cNvPicPr>
            <a:picLocks noGrp="1" noChangeAspect="1" noChangeArrowheads="1"/>
          </p:cNvPicPr>
          <p:nvPr>
            <p:ph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285720" y="1214422"/>
            <a:ext cx="5384813" cy="3684017"/>
          </a:xfrm>
          <a:noFill/>
        </p:spPr>
      </p:pic>
      <p:sp>
        <p:nvSpPr>
          <p:cNvPr id="60427" name="Text Box 11"/>
          <p:cNvSpPr txBox="1">
            <a:spLocks noChangeArrowheads="1"/>
          </p:cNvSpPr>
          <p:nvPr/>
        </p:nvSpPr>
        <p:spPr bwMode="auto">
          <a:xfrm>
            <a:off x="3571868" y="4857760"/>
            <a:ext cx="5248282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 </a:t>
            </a:r>
            <a:r>
              <a:rPr lang="ru-RU" sz="2200" dirty="0">
                <a:solidFill>
                  <a:srgbClr val="005200"/>
                </a:solidFill>
              </a:rPr>
              <a:t>Это мы. И все мы разные, одинаковых людей нет! Мы это должны понимать и относиться друг к другу с уважением, то есть соблюдать право на индивидуальность.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0"/>
                                        <p:tgtEl>
                                          <p:spTgt spid="60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6" presetClass="entr" presetSubtype="2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60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0" grpId="0"/>
      <p:bldP spid="60421" grpId="0"/>
      <p:bldP spid="604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132" y="214290"/>
            <a:ext cx="8769519" cy="6429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539750" y="260350"/>
            <a:ext cx="25781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 u="sng">
                <a:solidFill>
                  <a:srgbClr val="004200"/>
                </a:solidFill>
                <a:latin typeface="Monotype Corsiva" pitchFamily="66" charset="0"/>
              </a:rPr>
              <a:t>Права детей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4140200" y="260350"/>
            <a:ext cx="47164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990033"/>
                </a:solidFill>
              </a:rPr>
              <a:t>Отдых и досуг </a:t>
            </a:r>
          </a:p>
        </p:txBody>
      </p:sp>
      <p:sp>
        <p:nvSpPr>
          <p:cNvPr id="68623" name="Text Box 15"/>
          <p:cNvSpPr txBox="1">
            <a:spLocks noChangeArrowheads="1"/>
          </p:cNvSpPr>
          <p:nvPr/>
        </p:nvSpPr>
        <p:spPr bwMode="auto">
          <a:xfrm>
            <a:off x="4859338" y="4652963"/>
            <a:ext cx="38893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005200"/>
                </a:solidFill>
              </a:rPr>
              <a:t>   Дети имеют право играть и дружить, выражать своё мнение.</a:t>
            </a:r>
          </a:p>
        </p:txBody>
      </p:sp>
      <p:pic>
        <p:nvPicPr>
          <p:cNvPr id="68626" name="Picture 18" descr="Рисунок1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42844" y="1643050"/>
            <a:ext cx="4175125" cy="5040312"/>
          </a:xfrm>
        </p:spPr>
      </p:pic>
      <p:pic>
        <p:nvPicPr>
          <p:cNvPr id="68628" name="Picture 20" descr="Рисунок1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5003800" y="1412875"/>
            <a:ext cx="3635375" cy="266858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6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8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" presetClass="entr" presetSubtype="5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9" dur="500"/>
                                        <p:tgtEl>
                                          <p:spTgt spid="68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5" presetClass="entr" presetSubtype="5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3" dur="500"/>
                                        <p:tgtEl>
                                          <p:spTgt spid="68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2" grpId="0"/>
      <p:bldP spid="68613" grpId="0"/>
      <p:bldP spid="686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ChangeArrowheads="1"/>
          </p:cNvSpPr>
          <p:nvPr/>
        </p:nvSpPr>
        <p:spPr bwMode="auto">
          <a:xfrm>
            <a:off x="684213" y="1700213"/>
            <a:ext cx="8064500" cy="15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dirty="0">
                <a:solidFill>
                  <a:srgbClr val="005200"/>
                </a:solidFill>
              </a:rPr>
              <a:t>С</a:t>
            </a:r>
            <a:r>
              <a:rPr lang="en-US" sz="3200" dirty="0" err="1">
                <a:solidFill>
                  <a:srgbClr val="005200"/>
                </a:solidFill>
              </a:rPr>
              <a:t>облюдать</a:t>
            </a:r>
            <a:r>
              <a:rPr lang="en-US" sz="3200" dirty="0">
                <a:solidFill>
                  <a:srgbClr val="005200"/>
                </a:solidFill>
              </a:rPr>
              <a:t> </a:t>
            </a:r>
            <a:r>
              <a:rPr lang="ru-RU" sz="3200" dirty="0">
                <a:solidFill>
                  <a:srgbClr val="005200"/>
                </a:solidFill>
              </a:rPr>
              <a:t>Конституцию Российской </a:t>
            </a:r>
          </a:p>
          <a:p>
            <a:r>
              <a:rPr lang="ru-RU" sz="3200" dirty="0">
                <a:solidFill>
                  <a:srgbClr val="005200"/>
                </a:solidFill>
              </a:rPr>
              <a:t>                                                          Федерации</a:t>
            </a:r>
            <a:r>
              <a:rPr lang="en-US" sz="3200" dirty="0">
                <a:solidFill>
                  <a:srgbClr val="005200"/>
                </a:solidFill>
              </a:rPr>
              <a:t> </a:t>
            </a:r>
            <a:endParaRPr lang="ru-RU" sz="3200" dirty="0">
              <a:solidFill>
                <a:srgbClr val="005200"/>
              </a:solidFill>
            </a:endParaRPr>
          </a:p>
          <a:p>
            <a:pPr algn="r"/>
            <a:endParaRPr lang="ru-RU" sz="3200" dirty="0"/>
          </a:p>
        </p:txBody>
      </p:sp>
      <p:sp>
        <p:nvSpPr>
          <p:cNvPr id="92163" name="Text Box 3"/>
          <p:cNvSpPr txBox="1">
            <a:spLocks noChangeArrowheads="1"/>
          </p:cNvSpPr>
          <p:nvPr/>
        </p:nvSpPr>
        <p:spPr bwMode="auto">
          <a:xfrm>
            <a:off x="4284663" y="260350"/>
            <a:ext cx="45354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u="sng">
                <a:solidFill>
                  <a:srgbClr val="004200"/>
                </a:solidFill>
                <a:latin typeface="Monotype Corsiva" pitchFamily="66" charset="0"/>
              </a:rPr>
              <a:t>Обязанности  детей</a:t>
            </a:r>
          </a:p>
        </p:txBody>
      </p:sp>
      <p:sp>
        <p:nvSpPr>
          <p:cNvPr id="92164" name="Rectangle 4"/>
          <p:cNvSpPr>
            <a:spLocks noChangeArrowheads="1"/>
          </p:cNvSpPr>
          <p:nvPr/>
        </p:nvSpPr>
        <p:spPr bwMode="auto">
          <a:xfrm>
            <a:off x="468313" y="981075"/>
            <a:ext cx="46323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B80000"/>
                </a:solidFill>
              </a:rPr>
              <a:t>Каждый ребенок обязан</a:t>
            </a:r>
            <a:endParaRPr lang="ru-RU" sz="3200" b="1">
              <a:solidFill>
                <a:srgbClr val="B80000"/>
              </a:solidFill>
            </a:endParaRPr>
          </a:p>
        </p:txBody>
      </p:sp>
      <p:pic>
        <p:nvPicPr>
          <p:cNvPr id="92167" name="Picture 7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5072066" y="2285992"/>
            <a:ext cx="2684462" cy="43195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92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92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2" grpId="0"/>
      <p:bldP spid="92163" grpId="0"/>
      <p:bldP spid="9216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428596" y="1628775"/>
            <a:ext cx="85011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5200"/>
                </a:solidFill>
              </a:rPr>
              <a:t>У</a:t>
            </a:r>
            <a:r>
              <a:rPr lang="en-US" sz="2800" dirty="0" err="1">
                <a:solidFill>
                  <a:srgbClr val="005200"/>
                </a:solidFill>
              </a:rPr>
              <a:t>важать</a:t>
            </a:r>
            <a:r>
              <a:rPr lang="en-US" sz="2800" dirty="0">
                <a:solidFill>
                  <a:srgbClr val="005200"/>
                </a:solidFill>
              </a:rPr>
              <a:t> </a:t>
            </a:r>
            <a:r>
              <a:rPr lang="en-US" sz="2800" dirty="0" err="1">
                <a:solidFill>
                  <a:srgbClr val="005200"/>
                </a:solidFill>
              </a:rPr>
              <a:t>права</a:t>
            </a:r>
            <a:r>
              <a:rPr lang="en-US" sz="2800" dirty="0">
                <a:solidFill>
                  <a:srgbClr val="005200"/>
                </a:solidFill>
              </a:rPr>
              <a:t>, </a:t>
            </a:r>
            <a:r>
              <a:rPr lang="en-US" sz="2800" dirty="0" err="1">
                <a:solidFill>
                  <a:srgbClr val="005200"/>
                </a:solidFill>
              </a:rPr>
              <a:t>честь</a:t>
            </a:r>
            <a:r>
              <a:rPr lang="en-US" sz="2800" dirty="0">
                <a:solidFill>
                  <a:srgbClr val="005200"/>
                </a:solidFill>
              </a:rPr>
              <a:t> и </a:t>
            </a:r>
            <a:r>
              <a:rPr lang="en-US" sz="2800" dirty="0" err="1">
                <a:solidFill>
                  <a:srgbClr val="005200"/>
                </a:solidFill>
              </a:rPr>
              <a:t>достоинств</a:t>
            </a:r>
            <a:r>
              <a:rPr lang="ru-RU" sz="2800" dirty="0">
                <a:solidFill>
                  <a:srgbClr val="005200"/>
                </a:solidFill>
              </a:rPr>
              <a:t>о </a:t>
            </a:r>
            <a:r>
              <a:rPr lang="ru-RU" sz="2800" dirty="0" err="1" smtClean="0">
                <a:solidFill>
                  <a:srgbClr val="005200"/>
                </a:solidFill>
              </a:rPr>
              <a:t>д</a:t>
            </a:r>
            <a:r>
              <a:rPr lang="en-US" sz="2800" dirty="0" err="1" smtClean="0">
                <a:solidFill>
                  <a:srgbClr val="005200"/>
                </a:solidFill>
              </a:rPr>
              <a:t>ругих</a:t>
            </a:r>
            <a:r>
              <a:rPr lang="ru-RU" sz="2800" dirty="0" smtClean="0">
                <a:solidFill>
                  <a:srgbClr val="005200"/>
                </a:solidFill>
              </a:rPr>
              <a:t> </a:t>
            </a:r>
            <a:r>
              <a:rPr lang="en-US" sz="2800" dirty="0" err="1" smtClean="0">
                <a:solidFill>
                  <a:srgbClr val="005200"/>
                </a:solidFill>
              </a:rPr>
              <a:t>лиц</a:t>
            </a:r>
            <a:r>
              <a:rPr lang="en-US" sz="2800" dirty="0" smtClean="0"/>
              <a:t> </a:t>
            </a:r>
            <a:endParaRPr lang="ru-RU" sz="2800" dirty="0"/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4284663" y="260350"/>
            <a:ext cx="45354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u="sng">
                <a:solidFill>
                  <a:srgbClr val="004200"/>
                </a:solidFill>
                <a:latin typeface="Monotype Corsiva" pitchFamily="66" charset="0"/>
              </a:rPr>
              <a:t>Обязанности  детей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468313" y="981075"/>
            <a:ext cx="46323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B80000"/>
                </a:solidFill>
              </a:rPr>
              <a:t>Каждый ребенок обязан</a:t>
            </a:r>
            <a:endParaRPr lang="ru-RU" sz="3200" b="1">
              <a:solidFill>
                <a:srgbClr val="B80000"/>
              </a:solidFill>
            </a:endParaRPr>
          </a:p>
        </p:txBody>
      </p:sp>
      <p:pic>
        <p:nvPicPr>
          <p:cNvPr id="8199" name="Picture 7" descr="12406[1]"/>
          <p:cNvPicPr>
            <a:picLocks noGrp="1" noChangeAspect="1" noChangeArrowheads="1"/>
          </p:cNvPicPr>
          <p:nvPr>
            <p:ph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3500430" y="2500306"/>
            <a:ext cx="5000660" cy="37508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1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  <p:bldP spid="8197" grpId="0"/>
      <p:bldP spid="819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ChangeArrowheads="1"/>
          </p:cNvSpPr>
          <p:nvPr/>
        </p:nvSpPr>
        <p:spPr bwMode="auto">
          <a:xfrm>
            <a:off x="395288" y="1628775"/>
            <a:ext cx="80645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dirty="0">
                <a:solidFill>
                  <a:srgbClr val="005200"/>
                </a:solidFill>
              </a:rPr>
              <a:t>У</a:t>
            </a:r>
            <a:r>
              <a:rPr lang="en-US" sz="3200" dirty="0" err="1">
                <a:solidFill>
                  <a:srgbClr val="005200"/>
                </a:solidFill>
              </a:rPr>
              <a:t>важать</a:t>
            </a:r>
            <a:r>
              <a:rPr lang="en-US" sz="3200" dirty="0">
                <a:solidFill>
                  <a:srgbClr val="005200"/>
                </a:solidFill>
              </a:rPr>
              <a:t> </a:t>
            </a:r>
            <a:r>
              <a:rPr lang="en-US" sz="3200" dirty="0" err="1">
                <a:solidFill>
                  <a:srgbClr val="005200"/>
                </a:solidFill>
              </a:rPr>
              <a:t>государственные</a:t>
            </a:r>
            <a:r>
              <a:rPr lang="en-US" sz="3200" dirty="0">
                <a:solidFill>
                  <a:srgbClr val="005200"/>
                </a:solidFill>
              </a:rPr>
              <a:t> </a:t>
            </a:r>
            <a:r>
              <a:rPr lang="en-US" sz="3200" dirty="0" err="1">
                <a:solidFill>
                  <a:srgbClr val="005200"/>
                </a:solidFill>
              </a:rPr>
              <a:t>символы</a:t>
            </a:r>
            <a:r>
              <a:rPr lang="ru-RU" sz="3200" dirty="0">
                <a:solidFill>
                  <a:srgbClr val="005200"/>
                </a:solidFill>
              </a:rPr>
              <a:t> страны</a:t>
            </a:r>
            <a:endParaRPr lang="ru-RU" sz="3200" dirty="0"/>
          </a:p>
        </p:txBody>
      </p:sp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4284663" y="260350"/>
            <a:ext cx="45354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u="sng">
                <a:solidFill>
                  <a:srgbClr val="004200"/>
                </a:solidFill>
                <a:latin typeface="Monotype Corsiva" pitchFamily="66" charset="0"/>
              </a:rPr>
              <a:t>Обязанности  детей</a:t>
            </a:r>
          </a:p>
        </p:txBody>
      </p:sp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468313" y="981075"/>
            <a:ext cx="46323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B80000"/>
                </a:solidFill>
              </a:rPr>
              <a:t>Каждый ребенок обязан</a:t>
            </a:r>
            <a:endParaRPr lang="ru-RU" sz="3200" b="1">
              <a:solidFill>
                <a:srgbClr val="B80000"/>
              </a:solidFill>
            </a:endParaRPr>
          </a:p>
        </p:txBody>
      </p:sp>
      <p:pic>
        <p:nvPicPr>
          <p:cNvPr id="91143" name="Picture 7" descr="480px-Coat_of_Arms_of_the_Russian_Federatio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468313" y="2708275"/>
            <a:ext cx="1962150" cy="2378075"/>
          </a:xfrm>
        </p:spPr>
      </p:pic>
      <p:pic>
        <p:nvPicPr>
          <p:cNvPr id="91144" name="Picture 8" descr="450px-Flag_of_Russia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3059113" y="2708275"/>
            <a:ext cx="2971800" cy="1981200"/>
          </a:xfrm>
          <a:noFill/>
        </p:spPr>
      </p:pic>
      <p:pic>
        <p:nvPicPr>
          <p:cNvPr id="91147" name="Picture 11" descr="377px-Hymn_of_Russia_sheet_music_2001[1]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6577013" y="2636838"/>
            <a:ext cx="2081212" cy="3313112"/>
          </a:xfrm>
          <a:noFill/>
        </p:spPr>
      </p:pic>
      <p:sp>
        <p:nvSpPr>
          <p:cNvPr id="91150" name="Text Box 14"/>
          <p:cNvSpPr txBox="1">
            <a:spLocks noChangeArrowheads="1"/>
          </p:cNvSpPr>
          <p:nvPr/>
        </p:nvSpPr>
        <p:spPr bwMode="auto">
          <a:xfrm>
            <a:off x="928662" y="5072074"/>
            <a:ext cx="10810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rgbClr val="005200"/>
                </a:solidFill>
              </a:rPr>
              <a:t>герб</a:t>
            </a:r>
          </a:p>
        </p:txBody>
      </p:sp>
      <p:sp>
        <p:nvSpPr>
          <p:cNvPr id="91151" name="Text Box 15"/>
          <p:cNvSpPr txBox="1">
            <a:spLocks noChangeArrowheads="1"/>
          </p:cNvSpPr>
          <p:nvPr/>
        </p:nvSpPr>
        <p:spPr bwMode="auto">
          <a:xfrm>
            <a:off x="3786182" y="5143512"/>
            <a:ext cx="186373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rgbClr val="005200"/>
                </a:solidFill>
              </a:rPr>
              <a:t>флаг</a:t>
            </a:r>
          </a:p>
        </p:txBody>
      </p:sp>
      <p:sp>
        <p:nvSpPr>
          <p:cNvPr id="91152" name="Text Box 16"/>
          <p:cNvSpPr txBox="1">
            <a:spLocks noChangeArrowheads="1"/>
          </p:cNvSpPr>
          <p:nvPr/>
        </p:nvSpPr>
        <p:spPr bwMode="auto">
          <a:xfrm>
            <a:off x="7092950" y="6092825"/>
            <a:ext cx="1295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005200"/>
                </a:solidFill>
              </a:rPr>
              <a:t>гимн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91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91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3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8" grpId="0"/>
      <p:bldP spid="91139" grpId="0"/>
      <p:bldP spid="91150" grpId="0"/>
      <p:bldP spid="91151" grpId="0"/>
      <p:bldP spid="9115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ChangeArrowheads="1"/>
          </p:cNvSpPr>
          <p:nvPr/>
        </p:nvSpPr>
        <p:spPr bwMode="auto">
          <a:xfrm>
            <a:off x="250825" y="1557338"/>
            <a:ext cx="590550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63525"/>
            <a:r>
              <a:rPr lang="ru-RU" sz="3200" dirty="0">
                <a:solidFill>
                  <a:srgbClr val="005200"/>
                </a:solidFill>
              </a:rPr>
              <a:t>З</a:t>
            </a:r>
            <a:r>
              <a:rPr lang="en-US" sz="3200" dirty="0" err="1">
                <a:solidFill>
                  <a:srgbClr val="005200"/>
                </a:solidFill>
              </a:rPr>
              <a:t>аботиться</a:t>
            </a:r>
            <a:r>
              <a:rPr lang="en-US" sz="3200" dirty="0">
                <a:solidFill>
                  <a:srgbClr val="005200"/>
                </a:solidFill>
              </a:rPr>
              <a:t> о </a:t>
            </a:r>
            <a:r>
              <a:rPr lang="en-US" sz="3200" dirty="0" err="1">
                <a:solidFill>
                  <a:srgbClr val="005200"/>
                </a:solidFill>
              </a:rPr>
              <a:t>сохранности</a:t>
            </a:r>
            <a:r>
              <a:rPr lang="en-US" sz="3200" dirty="0">
                <a:solidFill>
                  <a:srgbClr val="005200"/>
                </a:solidFill>
              </a:rPr>
              <a:t> </a:t>
            </a:r>
            <a:r>
              <a:rPr lang="en-US" sz="3200" dirty="0" err="1">
                <a:solidFill>
                  <a:srgbClr val="005200"/>
                </a:solidFill>
              </a:rPr>
              <a:t>исторического</a:t>
            </a:r>
            <a:r>
              <a:rPr lang="en-US" sz="3200" dirty="0">
                <a:solidFill>
                  <a:srgbClr val="005200"/>
                </a:solidFill>
              </a:rPr>
              <a:t> и </a:t>
            </a:r>
            <a:r>
              <a:rPr lang="en-US" sz="3200" dirty="0" err="1">
                <a:solidFill>
                  <a:srgbClr val="005200"/>
                </a:solidFill>
              </a:rPr>
              <a:t>культурного</a:t>
            </a:r>
            <a:r>
              <a:rPr lang="en-US" sz="3200" dirty="0">
                <a:solidFill>
                  <a:srgbClr val="005200"/>
                </a:solidFill>
              </a:rPr>
              <a:t> </a:t>
            </a:r>
            <a:r>
              <a:rPr lang="en-US" sz="3200" dirty="0" err="1">
                <a:solidFill>
                  <a:srgbClr val="005200"/>
                </a:solidFill>
              </a:rPr>
              <a:t>наследия</a:t>
            </a:r>
            <a:r>
              <a:rPr lang="en-US" sz="3200" dirty="0">
                <a:solidFill>
                  <a:srgbClr val="005200"/>
                </a:solidFill>
              </a:rPr>
              <a:t> </a:t>
            </a:r>
            <a:r>
              <a:rPr lang="ru-RU" sz="3200" dirty="0">
                <a:solidFill>
                  <a:srgbClr val="005200"/>
                </a:solidFill>
              </a:rPr>
              <a:t>страны. Беречь памятники культуры и истории.</a:t>
            </a:r>
          </a:p>
        </p:txBody>
      </p:sp>
      <p:sp>
        <p:nvSpPr>
          <p:cNvPr id="95235" name="Text Box 3"/>
          <p:cNvSpPr txBox="1">
            <a:spLocks noChangeArrowheads="1"/>
          </p:cNvSpPr>
          <p:nvPr/>
        </p:nvSpPr>
        <p:spPr bwMode="auto">
          <a:xfrm>
            <a:off x="4284663" y="260350"/>
            <a:ext cx="45354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u="sng">
                <a:solidFill>
                  <a:srgbClr val="004200"/>
                </a:solidFill>
                <a:latin typeface="Monotype Corsiva" pitchFamily="66" charset="0"/>
              </a:rPr>
              <a:t>Обязанности  детей</a:t>
            </a:r>
          </a:p>
        </p:txBody>
      </p:sp>
      <p:sp>
        <p:nvSpPr>
          <p:cNvPr id="95236" name="Rectangle 4"/>
          <p:cNvSpPr>
            <a:spLocks noChangeArrowheads="1"/>
          </p:cNvSpPr>
          <p:nvPr/>
        </p:nvSpPr>
        <p:spPr bwMode="auto">
          <a:xfrm>
            <a:off x="468313" y="908050"/>
            <a:ext cx="46323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B80000"/>
                </a:solidFill>
              </a:rPr>
              <a:t>Каждый ребенок обязан</a:t>
            </a:r>
            <a:endParaRPr lang="ru-RU" sz="3200" b="1">
              <a:solidFill>
                <a:srgbClr val="B80000"/>
              </a:solidFill>
            </a:endParaRPr>
          </a:p>
        </p:txBody>
      </p:sp>
      <p:pic>
        <p:nvPicPr>
          <p:cNvPr id="95244" name="Picture 12" descr="кремль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214282" y="4143380"/>
            <a:ext cx="2808288" cy="2246312"/>
          </a:xfrm>
        </p:spPr>
      </p:pic>
      <p:pic>
        <p:nvPicPr>
          <p:cNvPr id="95246" name="Picture 14" descr="vologda[1]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6011863" y="981075"/>
            <a:ext cx="2879725" cy="2203450"/>
          </a:xfrm>
        </p:spPr>
      </p:pic>
      <p:pic>
        <p:nvPicPr>
          <p:cNvPr id="95248" name="Picture 16" descr="1_2[1]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6143636" y="4357694"/>
            <a:ext cx="2784475" cy="2089150"/>
          </a:xfrm>
        </p:spPr>
      </p:pic>
      <p:pic>
        <p:nvPicPr>
          <p:cNvPr id="95249" name="Picture 17" descr="84564_0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email"/>
          <a:srcRect/>
          <a:stretch>
            <a:fillRect/>
          </a:stretch>
        </p:blipFill>
        <p:spPr>
          <a:xfrm>
            <a:off x="3143240" y="4357694"/>
            <a:ext cx="2808287" cy="21082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95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95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95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95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95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95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4" grpId="0"/>
      <p:bldP spid="95235" grpId="0"/>
      <p:bldP spid="9523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ChangeArrowheads="1"/>
          </p:cNvSpPr>
          <p:nvPr/>
        </p:nvSpPr>
        <p:spPr bwMode="auto">
          <a:xfrm>
            <a:off x="395288" y="1557338"/>
            <a:ext cx="80645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63525"/>
            <a:r>
              <a:rPr lang="ru-RU" sz="3200" dirty="0">
                <a:solidFill>
                  <a:srgbClr val="005200"/>
                </a:solidFill>
              </a:rPr>
              <a:t>С</a:t>
            </a:r>
            <a:r>
              <a:rPr lang="en-US" sz="3200" dirty="0" err="1">
                <a:solidFill>
                  <a:srgbClr val="005200"/>
                </a:solidFill>
              </a:rPr>
              <a:t>охранять</a:t>
            </a:r>
            <a:r>
              <a:rPr lang="en-US" sz="3200" dirty="0">
                <a:solidFill>
                  <a:srgbClr val="005200"/>
                </a:solidFill>
              </a:rPr>
              <a:t> </a:t>
            </a:r>
            <a:r>
              <a:rPr lang="en-US" sz="3200" dirty="0" err="1">
                <a:solidFill>
                  <a:srgbClr val="005200"/>
                </a:solidFill>
              </a:rPr>
              <a:t>природу</a:t>
            </a:r>
            <a:r>
              <a:rPr lang="en-US" sz="3200" dirty="0">
                <a:solidFill>
                  <a:srgbClr val="005200"/>
                </a:solidFill>
              </a:rPr>
              <a:t> и </a:t>
            </a:r>
            <a:r>
              <a:rPr lang="en-US" sz="3200" dirty="0" err="1">
                <a:solidFill>
                  <a:srgbClr val="005200"/>
                </a:solidFill>
              </a:rPr>
              <a:t>бережно</a:t>
            </a:r>
            <a:r>
              <a:rPr lang="en-US" sz="3200" dirty="0">
                <a:solidFill>
                  <a:srgbClr val="005200"/>
                </a:solidFill>
              </a:rPr>
              <a:t> </a:t>
            </a:r>
            <a:r>
              <a:rPr lang="en-US" sz="3200" dirty="0" err="1">
                <a:solidFill>
                  <a:srgbClr val="005200"/>
                </a:solidFill>
              </a:rPr>
              <a:t>относиться</a:t>
            </a:r>
            <a:r>
              <a:rPr lang="en-US" sz="3200" dirty="0">
                <a:solidFill>
                  <a:srgbClr val="005200"/>
                </a:solidFill>
              </a:rPr>
              <a:t> к </a:t>
            </a:r>
            <a:r>
              <a:rPr lang="en-US" sz="3200" dirty="0" err="1">
                <a:solidFill>
                  <a:srgbClr val="005200"/>
                </a:solidFill>
              </a:rPr>
              <a:t>природным</a:t>
            </a:r>
            <a:r>
              <a:rPr lang="en-US" sz="3200" dirty="0">
                <a:solidFill>
                  <a:srgbClr val="005200"/>
                </a:solidFill>
              </a:rPr>
              <a:t> </a:t>
            </a:r>
            <a:r>
              <a:rPr lang="en-US" sz="3200" dirty="0" err="1">
                <a:solidFill>
                  <a:srgbClr val="005200"/>
                </a:solidFill>
              </a:rPr>
              <a:t>богатствам</a:t>
            </a:r>
            <a:r>
              <a:rPr lang="en-US" sz="3200" dirty="0">
                <a:solidFill>
                  <a:srgbClr val="005200"/>
                </a:solidFill>
              </a:rPr>
              <a:t>.</a:t>
            </a:r>
            <a:endParaRPr lang="ru-RU" sz="3200" dirty="0">
              <a:solidFill>
                <a:srgbClr val="005200"/>
              </a:solidFill>
            </a:endParaRPr>
          </a:p>
        </p:txBody>
      </p:sp>
      <p:sp>
        <p:nvSpPr>
          <p:cNvPr id="97283" name="Text Box 3"/>
          <p:cNvSpPr txBox="1">
            <a:spLocks noChangeArrowheads="1"/>
          </p:cNvSpPr>
          <p:nvPr/>
        </p:nvSpPr>
        <p:spPr bwMode="auto">
          <a:xfrm>
            <a:off x="4284663" y="260350"/>
            <a:ext cx="45354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u="sng">
                <a:solidFill>
                  <a:srgbClr val="004200"/>
                </a:solidFill>
                <a:latin typeface="Monotype Corsiva" pitchFamily="66" charset="0"/>
              </a:rPr>
              <a:t>Обязанности  детей</a:t>
            </a:r>
          </a:p>
        </p:txBody>
      </p:sp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468313" y="981075"/>
            <a:ext cx="46323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B80000"/>
                </a:solidFill>
              </a:rPr>
              <a:t>Каждый ребенок обязан</a:t>
            </a:r>
            <a:endParaRPr lang="ru-RU" sz="3200" b="1">
              <a:solidFill>
                <a:srgbClr val="B80000"/>
              </a:solidFill>
            </a:endParaRPr>
          </a:p>
        </p:txBody>
      </p:sp>
      <p:pic>
        <p:nvPicPr>
          <p:cNvPr id="97292" name="Picture 12" descr="23629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42844" y="3357562"/>
            <a:ext cx="4429156" cy="3322723"/>
          </a:xfrm>
        </p:spPr>
      </p:pic>
      <p:pic>
        <p:nvPicPr>
          <p:cNvPr id="97294" name="Picture 14" descr="2056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6215074" y="2643182"/>
            <a:ext cx="2808287" cy="2106612"/>
          </a:xfrm>
        </p:spPr>
      </p:pic>
      <p:pic>
        <p:nvPicPr>
          <p:cNvPr id="97296" name="Picture 16" descr="пруд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4786314" y="4500570"/>
            <a:ext cx="2786062" cy="20891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97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97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97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97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97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2" grpId="0"/>
      <p:bldP spid="97283" grpId="0"/>
      <p:bldP spid="9728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486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WordArt 4"/>
          <p:cNvSpPr>
            <a:spLocks noChangeArrowheads="1" noChangeShapeType="1" noTextEdit="1"/>
          </p:cNvSpPr>
          <p:nvPr/>
        </p:nvSpPr>
        <p:spPr bwMode="auto">
          <a:xfrm>
            <a:off x="1371600" y="533400"/>
            <a:ext cx="66294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Конституция РФ</a:t>
            </a:r>
          </a:p>
        </p:txBody>
      </p:sp>
      <p:pic>
        <p:nvPicPr>
          <p:cNvPr id="11269" name="Picture 5" descr="img122909525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14942" y="2120519"/>
            <a:ext cx="3811583" cy="4527931"/>
          </a:xfrm>
          <a:prstGeom prst="rect">
            <a:avLst/>
          </a:prstGeom>
          <a:noFill/>
        </p:spPr>
      </p:pic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137116" y="1021210"/>
            <a:ext cx="875536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Constantia" pitchFamily="18" charset="0"/>
              </a:rPr>
              <a:t>К</a:t>
            </a:r>
            <a:r>
              <a:rPr lang="ru-RU" sz="2800" b="1" dirty="0" smtClean="0">
                <a:solidFill>
                  <a:srgbClr val="FF0000"/>
                </a:solidFill>
                <a:latin typeface="Constantia" pitchFamily="18" charset="0"/>
              </a:rPr>
              <a:t>онституция РФ</a:t>
            </a:r>
            <a:r>
              <a:rPr lang="ru-RU" sz="2800" dirty="0" smtClean="0">
                <a:latin typeface="Constantia" pitchFamily="18" charset="0"/>
              </a:rPr>
              <a:t> </a:t>
            </a:r>
            <a:r>
              <a:rPr lang="ru-RU" sz="2800" dirty="0">
                <a:latin typeface="Constantia" pitchFamily="18" charset="0"/>
              </a:rPr>
              <a:t>- это основной закон государства, то есть список самых главных правил, которые установили для себя граждане России</a:t>
            </a:r>
            <a:endParaRPr lang="ru-RU" sz="2800" dirty="0" smtClean="0">
              <a:latin typeface="Constantia" pitchFamily="18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37116" y="2396968"/>
            <a:ext cx="5077826" cy="861774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500" b="1" dirty="0">
                <a:latin typeface="Constantia" pitchFamily="18" charset="0"/>
              </a:rPr>
              <a:t>Когда </a:t>
            </a:r>
            <a:r>
              <a:rPr lang="ru-RU" sz="2500" b="1" dirty="0" smtClean="0">
                <a:latin typeface="Constantia" pitchFamily="18" charset="0"/>
              </a:rPr>
              <a:t>была </a:t>
            </a:r>
            <a:r>
              <a:rPr lang="ru-RU" sz="2500" b="1" dirty="0">
                <a:latin typeface="Constantia" pitchFamily="18" charset="0"/>
              </a:rPr>
              <a:t>принята Конституция РФ</a:t>
            </a:r>
            <a:r>
              <a:rPr lang="ru-RU" sz="2500" b="1" dirty="0" smtClean="0">
                <a:latin typeface="Constantia" pitchFamily="18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7116" y="4509120"/>
            <a:ext cx="55573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Constantia" pitchFamily="18" charset="0"/>
              </a:rPr>
              <a:t>12 декабря 1993 года</a:t>
            </a:r>
            <a:endParaRPr lang="ru-RU" sz="4400" dirty="0">
              <a:solidFill>
                <a:srgbClr val="FF0000"/>
              </a:solidFill>
              <a:latin typeface="Constanti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72301" y="3537882"/>
            <a:ext cx="528724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Constantia" pitchFamily="18" charset="0"/>
              </a:rPr>
              <a:t>В </a:t>
            </a:r>
            <a:r>
              <a:rPr lang="ru-RU" sz="2800" dirty="0" smtClean="0">
                <a:latin typeface="Constantia" pitchFamily="18" charset="0"/>
              </a:rPr>
              <a:t>России первая </a:t>
            </a:r>
            <a:r>
              <a:rPr lang="ru-RU" sz="2800" b="1" dirty="0" smtClean="0">
                <a:solidFill>
                  <a:srgbClr val="FF0000"/>
                </a:solidFill>
                <a:latin typeface="Constantia" pitchFamily="18" charset="0"/>
              </a:rPr>
              <a:t>Конституция</a:t>
            </a:r>
            <a:r>
              <a:rPr lang="ru-RU" sz="2800" dirty="0" smtClean="0">
                <a:latin typeface="Constantia" pitchFamily="18" charset="0"/>
              </a:rPr>
              <a:t> появилась в </a:t>
            </a:r>
            <a:r>
              <a:rPr lang="ru-RU" sz="2800" b="1" dirty="0" smtClean="0">
                <a:solidFill>
                  <a:srgbClr val="FF0000"/>
                </a:solidFill>
                <a:latin typeface="Constantia" pitchFamily="18" charset="0"/>
              </a:rPr>
              <a:t>1918</a:t>
            </a:r>
            <a:r>
              <a:rPr lang="ru-RU" sz="2800" dirty="0" smtClean="0">
                <a:latin typeface="Constantia" pitchFamily="18" charset="0"/>
              </a:rPr>
              <a:t> году.</a:t>
            </a:r>
            <a:endParaRPr lang="ru-RU" sz="2800" b="1" dirty="0">
              <a:latin typeface="Constantia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11270" grpId="0"/>
      <p:bldP spid="6" grpId="0" animBg="1"/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914400" y="2071678"/>
            <a:ext cx="8229600" cy="1143000"/>
          </a:xfrm>
        </p:spPr>
        <p:txBody>
          <a:bodyPr/>
          <a:lstStyle/>
          <a:p>
            <a:pPr algn="ctr"/>
            <a:r>
              <a:rPr lang="ru-RU" sz="6000" dirty="0" smtClean="0">
                <a:solidFill>
                  <a:srgbClr val="FF0000"/>
                </a:solidFill>
              </a:rPr>
              <a:t>Символика</a:t>
            </a:r>
            <a:br>
              <a:rPr lang="ru-RU" sz="6000" dirty="0" smtClean="0">
                <a:solidFill>
                  <a:srgbClr val="FF0000"/>
                </a:solidFill>
              </a:rPr>
            </a:br>
            <a:r>
              <a:rPr lang="ru-RU" sz="6000" dirty="0" smtClean="0">
                <a:solidFill>
                  <a:srgbClr val="FF0000"/>
                </a:solidFill>
              </a:rPr>
              <a:t/>
            </a:r>
            <a:br>
              <a:rPr lang="ru-RU" sz="6000" dirty="0" smtClean="0">
                <a:solidFill>
                  <a:srgbClr val="FF0000"/>
                </a:solidFill>
              </a:rPr>
            </a:br>
            <a:r>
              <a:rPr lang="ru-RU" sz="6000" dirty="0" smtClean="0">
                <a:solidFill>
                  <a:srgbClr val="FF0000"/>
                </a:solidFill>
              </a:rPr>
              <a:t> Российской </a:t>
            </a:r>
            <a:br>
              <a:rPr lang="ru-RU" sz="6000" dirty="0" smtClean="0">
                <a:solidFill>
                  <a:srgbClr val="FF0000"/>
                </a:solidFill>
              </a:rPr>
            </a:br>
            <a:r>
              <a:rPr lang="ru-RU" sz="6000" dirty="0" smtClean="0">
                <a:solidFill>
                  <a:srgbClr val="FF0000"/>
                </a:solidFill>
              </a:rPr>
              <a:t/>
            </a:r>
            <a:br>
              <a:rPr lang="ru-RU" sz="6000" dirty="0" smtClean="0">
                <a:solidFill>
                  <a:srgbClr val="FF0000"/>
                </a:solidFill>
              </a:rPr>
            </a:br>
            <a:r>
              <a:rPr lang="ru-RU" sz="6000" dirty="0" smtClean="0">
                <a:solidFill>
                  <a:srgbClr val="FF0000"/>
                </a:solidFill>
              </a:rPr>
              <a:t>Федерации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428597" y="275035"/>
            <a:ext cx="3643337" cy="1143000"/>
          </a:xfrm>
        </p:spPr>
        <p:txBody>
          <a:bodyPr/>
          <a:lstStyle/>
          <a:p>
            <a:pPr algn="ctr"/>
            <a:r>
              <a:rPr lang="ru-RU" sz="9600" b="1" dirty="0" smtClean="0">
                <a:solidFill>
                  <a:srgbClr val="00B050"/>
                </a:solidFill>
              </a:rPr>
              <a:t>Герб</a:t>
            </a:r>
            <a:endParaRPr lang="ru-RU" dirty="0" smtClean="0"/>
          </a:p>
        </p:txBody>
      </p:sp>
      <p:sp>
        <p:nvSpPr>
          <p:cNvPr id="15363" name="Содержимое 2"/>
          <p:cNvSpPr>
            <a:spLocks noGrp="1"/>
          </p:cNvSpPr>
          <p:nvPr>
            <p:ph sz="half" idx="1"/>
          </p:nvPr>
        </p:nvSpPr>
        <p:spPr>
          <a:xfrm>
            <a:off x="802217" y="1600200"/>
            <a:ext cx="4038600" cy="4525566"/>
          </a:xfrm>
        </p:spPr>
        <p:txBody>
          <a:bodyPr/>
          <a:lstStyle/>
          <a:p>
            <a:endParaRPr lang="ru-RU" dirty="0" smtClean="0"/>
          </a:p>
        </p:txBody>
      </p:sp>
      <p:sp>
        <p:nvSpPr>
          <p:cNvPr id="15364" name="Содержимое 3"/>
          <p:cNvSpPr>
            <a:spLocks noGrp="1"/>
          </p:cNvSpPr>
          <p:nvPr>
            <p:ph sz="half" idx="2"/>
          </p:nvPr>
        </p:nvSpPr>
        <p:spPr>
          <a:xfrm>
            <a:off x="4714876" y="357166"/>
            <a:ext cx="4316941" cy="5768600"/>
          </a:xfrm>
        </p:spPr>
        <p:txBody>
          <a:bodyPr/>
          <a:lstStyle/>
          <a:p>
            <a:pPr eaLnBrk="1" hangingPunct="1">
              <a:buNone/>
            </a:pP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Представляет собой четырехугольный, с закругленными нижними углами, заостренный в оконечности красный геральдический щит с золотым двуглавым орлом, поднявшим вверх распущенные крылья. Орел увенчан двумя малыми коронами и - над ними - одной большой короной, соединенными лентой. В правой лапе орла - скипетр, в левой - держава. </a:t>
            </a:r>
          </a:p>
          <a:p>
            <a:pPr eaLnBrk="1" hangingPunct="1">
              <a:buNone/>
            </a:pP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груди орла, в красном щите, - серебряный всадник, Георгий Победоносец, в синем плаще на серебряном коне, поражающий  серебряным копьем черного опрокинутого навзничь змея. </a:t>
            </a:r>
          </a:p>
          <a:p>
            <a:endParaRPr lang="ru-RU" b="1" dirty="0" smtClean="0"/>
          </a:p>
        </p:txBody>
      </p:sp>
      <p:pic>
        <p:nvPicPr>
          <p:cNvPr id="15366" name="Picture 6" descr="http://img0.liveinternet.ru/images/attach/c/0/35/755/35755320_t2441b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2357430"/>
            <a:ext cx="4643438" cy="450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536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512" y="278234"/>
            <a:ext cx="8229600" cy="1143000"/>
          </a:xfrm>
        </p:spPr>
        <p:txBody>
          <a:bodyPr/>
          <a:lstStyle/>
          <a:p>
            <a:r>
              <a:rPr lang="ru-RU" dirty="0" smtClean="0">
                <a:latin typeface="Constantia" pitchFamily="18" charset="0"/>
              </a:rPr>
              <a:t>Найдите флаг РФ</a:t>
            </a: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4294967295"/>
          </p:nvPr>
        </p:nvGraphicFramePr>
        <p:xfrm>
          <a:off x="0" y="4714884"/>
          <a:ext cx="3506261" cy="2143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6261"/>
              </a:tblGrid>
              <a:tr h="697164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21920" marR="121920" marT="34290" marB="34290">
                    <a:solidFill>
                      <a:srgbClr val="FF0000"/>
                    </a:solidFill>
                  </a:tcPr>
                </a:tc>
              </a:tr>
              <a:tr h="722976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21920" marR="121920" marT="34290" marB="34290"/>
                </a:tc>
              </a:tr>
              <a:tr h="722976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21920" marR="121920" marT="34290" marB="34290"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pic>
        <p:nvPicPr>
          <p:cNvPr id="18445" name="Picture 2" descr="http://staff.washington.edu/jrterry/home/French_flag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429256" y="357166"/>
            <a:ext cx="3337471" cy="1683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http://s42.radikal.ru/i098/0906/88/5b0f1afa1d9b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71736" y="2214554"/>
            <a:ext cx="4000528" cy="1927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945594" cy="714380"/>
          </a:xfrm>
        </p:spPr>
        <p:txBody>
          <a:bodyPr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ru-RU" dirty="0" smtClean="0"/>
              <a:t> </a:t>
            </a:r>
            <a:r>
              <a:rPr lang="ru-RU" sz="3600" dirty="0" smtClean="0"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Государственный</a:t>
            </a:r>
            <a:br>
              <a:rPr lang="ru-RU" sz="3600" dirty="0" smtClean="0"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флаг    России</a:t>
            </a:r>
            <a:endParaRPr lang="ru-RU" sz="3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5" name="Текст 2"/>
          <p:cNvSpPr>
            <a:spLocks noGrp="1"/>
          </p:cNvSpPr>
          <p:nvPr>
            <p:ph type="body" idx="1"/>
          </p:nvPr>
        </p:nvSpPr>
        <p:spPr>
          <a:xfrm>
            <a:off x="3929063" y="1571613"/>
            <a:ext cx="4857750" cy="4214842"/>
          </a:xfrm>
        </p:spPr>
        <p:txBody>
          <a:bodyPr/>
          <a:lstStyle/>
          <a:p>
            <a:pPr algn="just" eaLnBrk="1" hangingPunct="1"/>
            <a:r>
              <a:rPr lang="ru-RU" sz="3600" b="1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мир, чистота, правда,      благородство</a:t>
            </a:r>
          </a:p>
          <a:p>
            <a:pPr algn="just" eaLnBrk="1" hangingPunct="1"/>
            <a:r>
              <a:rPr lang="ru-RU" sz="3200" b="1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- символизирует небо, верность, веру</a:t>
            </a:r>
          </a:p>
          <a:p>
            <a:pPr algn="just" eaLnBrk="1" hangingPunct="1"/>
            <a:r>
              <a:rPr lang="ru-RU" sz="3200" b="1" i="1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смелость, доброта, честность, огонь, кровь. </a:t>
            </a:r>
          </a:p>
          <a:p>
            <a:pPr algn="r" eaLnBrk="1" hangingPunct="1"/>
            <a:r>
              <a:rPr lang="ru-RU" sz="3200" b="1" dirty="0" smtClean="0">
                <a:solidFill>
                  <a:srgbClr val="990099"/>
                </a:solidFill>
                <a:latin typeface="Microsoft Sans Serif" pitchFamily="34" charset="0"/>
              </a:rPr>
              <a:t> </a:t>
            </a:r>
          </a:p>
          <a:p>
            <a:pPr eaLnBrk="1" hangingPunct="1"/>
            <a:endParaRPr lang="ru-RU" dirty="0" smtClean="0"/>
          </a:p>
        </p:txBody>
      </p:sp>
      <p:pic>
        <p:nvPicPr>
          <p:cNvPr id="8196" name="Picture 8" descr="Государственный Флаг Российской Федерации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736"/>
            <a:ext cx="4032250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555776" y="5229200"/>
            <a:ext cx="62646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  <a:latin typeface="Constantia" pitchFamily="18" charset="0"/>
              </a:rPr>
              <a:t>21 августа </a:t>
            </a:r>
            <a:r>
              <a:rPr lang="ru-RU" sz="2400" b="1" i="1" dirty="0" smtClean="0">
                <a:solidFill>
                  <a:srgbClr val="FF0000"/>
                </a:solidFill>
                <a:latin typeface="Constantia" pitchFamily="18" charset="0"/>
              </a:rPr>
              <a:t>–</a:t>
            </a:r>
            <a:r>
              <a:rPr lang="ru-RU" sz="2400" b="1" i="1" dirty="0" smtClean="0">
                <a:latin typeface="Constantia" pitchFamily="18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chemeClr val="accent3">
                    <a:lumMod val="10000"/>
                  </a:schemeClr>
                </a:solidFill>
                <a:latin typeface="Constantia" pitchFamily="18" charset="0"/>
              </a:rPr>
              <a:t>День </a:t>
            </a:r>
            <a:r>
              <a:rPr lang="ru-RU" sz="2400" b="1" dirty="0">
                <a:solidFill>
                  <a:schemeClr val="accent3">
                    <a:lumMod val="10000"/>
                  </a:schemeClr>
                </a:solidFill>
                <a:latin typeface="Constantia" pitchFamily="18" charset="0"/>
              </a:rPr>
              <a:t>Государственного флага России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4915" y="38325"/>
            <a:ext cx="8339085" cy="6448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56750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13800" b="1" dirty="0" smtClean="0">
                <a:solidFill>
                  <a:srgbClr val="00B050"/>
                </a:solidFill>
              </a:rPr>
              <a:t>Гимн</a:t>
            </a:r>
          </a:p>
        </p:txBody>
      </p:sp>
      <p:sp>
        <p:nvSpPr>
          <p:cNvPr id="14339" name="Содержимое 2"/>
          <p:cNvSpPr>
            <a:spLocks noGrp="1"/>
          </p:cNvSpPr>
          <p:nvPr>
            <p:ph sz="half" idx="1"/>
          </p:nvPr>
        </p:nvSpPr>
        <p:spPr>
          <a:xfrm>
            <a:off x="857224" y="1600200"/>
            <a:ext cx="7643866" cy="4525566"/>
          </a:xfrm>
        </p:spPr>
        <p:txBody>
          <a:bodyPr/>
          <a:lstStyle/>
          <a:p>
            <a:r>
              <a:rPr lang="ru-RU" sz="3600" dirty="0" smtClean="0"/>
              <a:t>Торжественная песня,</a:t>
            </a:r>
          </a:p>
          <a:p>
            <a:pPr>
              <a:buFontTx/>
              <a:buNone/>
            </a:pPr>
            <a:r>
              <a:rPr lang="ru-RU" sz="3600" dirty="0" smtClean="0"/>
              <a:t>   исполняемая в особо    важных случаях.</a:t>
            </a:r>
          </a:p>
          <a:p>
            <a:endParaRPr lang="ru-RU" sz="3600" dirty="0" smtClean="0"/>
          </a:p>
          <a:p>
            <a:r>
              <a:rPr lang="ru-RU" sz="3600" dirty="0" smtClean="0"/>
              <a:t>Слова С.В. Михалкова</a:t>
            </a:r>
          </a:p>
          <a:p>
            <a:r>
              <a:rPr lang="ru-RU" sz="3600" dirty="0" smtClean="0"/>
              <a:t>Музыка А.В.Александрова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14876" y="3143248"/>
            <a:ext cx="4191008" cy="2914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1600200" y="533400"/>
            <a:ext cx="7162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dirty="0"/>
          </a:p>
        </p:txBody>
      </p:sp>
      <p:pic>
        <p:nvPicPr>
          <p:cNvPr id="15367" name="Picture 7" descr="50026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28600" y="152400"/>
            <a:ext cx="2857500" cy="18907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685800" y="3048000"/>
            <a:ext cx="4953000" cy="227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/>
              <a:t>Президент России – гарант Конституции.</a:t>
            </a:r>
          </a:p>
          <a:p>
            <a:pPr algn="ctr">
              <a:spcBef>
                <a:spcPct val="50000"/>
              </a:spcBef>
            </a:pPr>
            <a:r>
              <a:rPr lang="ru-RU" sz="2500" b="1" dirty="0"/>
              <a:t>Он следит за выполнением гражданами законов государства.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4191000" y="457200"/>
            <a:ext cx="4343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dirty="0"/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381000" y="2667000"/>
            <a:ext cx="5562600" cy="310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200" b="1" dirty="0"/>
              <a:t>"Клянусь при осуществлении полномочий Президента Российской Федерации уважать и охранять права и свободы человека и гражданина, соблюдать и защищать Конституцию Российской Федерации, защищать суверенитет и независимость, безопасность и целостность государства, верно служить народу".</a:t>
            </a: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3810000" y="304800"/>
            <a:ext cx="4800600" cy="193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200" b="1" dirty="0"/>
              <a:t>При вступлении в должность Президент Российской Федерации приносит народу следующую присягу:</a:t>
            </a:r>
          </a:p>
          <a:p>
            <a:pPr algn="ctr">
              <a:spcBef>
                <a:spcPct val="50000"/>
              </a:spcBef>
            </a:pPr>
            <a:endParaRPr lang="ru-RU" sz="2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929190" y="6215082"/>
            <a:ext cx="3936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Владимир Владимирович Путин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/>
      <p:bldP spid="15370" grpId="0"/>
      <p:bldP spid="1537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14400" y="275035"/>
            <a:ext cx="8229600" cy="1143000"/>
          </a:xfrm>
        </p:spPr>
        <p:txBody>
          <a:bodyPr/>
          <a:lstStyle/>
          <a:p>
            <a:r>
              <a:rPr lang="ru-RU" dirty="0" smtClean="0"/>
              <a:t>Проверь себя…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14400" y="275035"/>
            <a:ext cx="8229600" cy="1143000"/>
          </a:xfrm>
        </p:spPr>
        <p:txBody>
          <a:bodyPr/>
          <a:lstStyle/>
          <a:p>
            <a:r>
              <a:rPr lang="ru-RU" smtClean="0"/>
              <a:t>Определи , что спрятано…</a:t>
            </a:r>
          </a:p>
        </p:txBody>
      </p:sp>
      <p:pic>
        <p:nvPicPr>
          <p:cNvPr id="19459" name="Picture 6" descr="http://img0.liveinternet.ru/images/attach/c/0/35/755/35755320_t2441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285860"/>
            <a:ext cx="8001056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643306" y="3500438"/>
            <a:ext cx="1928826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857884" y="4000504"/>
            <a:ext cx="1643074" cy="16240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428728" y="4000504"/>
            <a:ext cx="1653117" cy="16954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2"/>
          <p:cNvSpPr>
            <a:spLocks noGrp="1"/>
          </p:cNvSpPr>
          <p:nvPr>
            <p:ph type="title"/>
          </p:nvPr>
        </p:nvSpPr>
        <p:spPr>
          <a:xfrm>
            <a:off x="802217" y="275035"/>
            <a:ext cx="8229600" cy="591740"/>
          </a:xfrm>
        </p:spPr>
        <p:txBody>
          <a:bodyPr/>
          <a:lstStyle/>
          <a:p>
            <a:r>
              <a:rPr lang="ru-RU" smtClean="0"/>
              <a:t>Ответь на вопросы.</a:t>
            </a:r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xfrm>
            <a:off x="357158" y="0"/>
            <a:ext cx="8229600" cy="4525566"/>
          </a:xfrm>
        </p:spPr>
        <p:txBody>
          <a:bodyPr/>
          <a:lstStyle/>
          <a:p>
            <a:pPr>
              <a:buFontTx/>
              <a:buNone/>
            </a:pPr>
            <a:endParaRPr lang="ru-RU" dirty="0" smtClean="0"/>
          </a:p>
          <a:p>
            <a:pPr>
              <a:buFontTx/>
              <a:buNone/>
            </a:pPr>
            <a:endParaRPr lang="ru-RU" dirty="0" smtClean="0"/>
          </a:p>
          <a:p>
            <a:r>
              <a:rPr lang="ru-RU" dirty="0" smtClean="0"/>
              <a:t>Что находится в  лапах орла, изображённого на гербе РФ?</a:t>
            </a:r>
          </a:p>
          <a:p>
            <a:r>
              <a:rPr lang="ru-RU" dirty="0" smtClean="0"/>
              <a:t>Как имя человека изображённого на щите, защищающем грудь орла на гербе РФ?</a:t>
            </a:r>
          </a:p>
          <a:p>
            <a:r>
              <a:rPr lang="ru-RU" dirty="0" smtClean="0"/>
              <a:t>Кого поражает всадник серебряным  копьем на гербе РФ?</a:t>
            </a:r>
          </a:p>
          <a:p>
            <a:r>
              <a:rPr lang="ru-RU" dirty="0" smtClean="0"/>
              <a:t>Как называется документ закрепляющий символику государства?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286512" y="1785926"/>
            <a:ext cx="27125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СКИПЕТР и ДЕРЖАВА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43570" y="3357562"/>
            <a:ext cx="31790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ГЕОРГИЙ ПОБЕДОНОСЕЦ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29322" y="4429132"/>
            <a:ext cx="841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ЗМЕЯ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86512" y="6000768"/>
            <a:ext cx="1927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КОНСТИТУЦИЯ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  <p:bldP spid="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1042988" y="1700213"/>
            <a:ext cx="7019925" cy="338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7200" b="1" u="sng">
                <a:solidFill>
                  <a:srgbClr val="004200"/>
                </a:solidFill>
                <a:latin typeface="Monotype Corsiva" pitchFamily="66" charset="0"/>
              </a:rPr>
              <a:t>Конституцией</a:t>
            </a:r>
            <a:r>
              <a:rPr lang="ru-RU" sz="7200">
                <a:solidFill>
                  <a:srgbClr val="004200"/>
                </a:solidFill>
                <a:latin typeface="Monotype Corsiva" pitchFamily="66" charset="0"/>
              </a:rPr>
              <a:t> Российской Федерации</a:t>
            </a: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1187450" y="476250"/>
            <a:ext cx="66960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>
                <a:solidFill>
                  <a:srgbClr val="005200"/>
                </a:solidFill>
                <a:latin typeface="Monotype Corsiva" pitchFamily="66" charset="0"/>
              </a:rPr>
              <a:t>Права и обязанности детей определены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Текст 2"/>
          <p:cNvSpPr>
            <a:spLocks noGrp="1"/>
          </p:cNvSpPr>
          <p:nvPr>
            <p:ph type="body" idx="1"/>
          </p:nvPr>
        </p:nvSpPr>
        <p:spPr>
          <a:xfrm>
            <a:off x="3428992" y="4929198"/>
            <a:ext cx="5857884" cy="1406133"/>
          </a:xfrm>
        </p:spPr>
        <p:txBody>
          <a:bodyPr/>
          <a:lstStyle/>
          <a:p>
            <a:pPr algn="ctr"/>
            <a:endParaRPr lang="ru-RU" sz="2800" dirty="0" smtClean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214546" y="500042"/>
            <a:ext cx="457203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Есть обязанности и права,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Конституция их дала.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Все записаны они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Для  людей и для страны.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Закон главный, закон важный –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Конституция страны.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Обязан подчиняться каждый,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Выполнять его должны.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7" descr="480px-Coat_of_Arms_of_the_Russian_Federation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929454" y="214290"/>
            <a:ext cx="1962150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395288" y="1035050"/>
            <a:ext cx="648096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>
                <a:solidFill>
                  <a:srgbClr val="005200"/>
                </a:solidFill>
                <a:latin typeface="Times New Roman" pitchFamily="18" charset="0"/>
                <a:cs typeface="Times New Roman" pitchFamily="18" charset="0"/>
              </a:rPr>
              <a:t>Каждый человек </a:t>
            </a:r>
            <a:r>
              <a:rPr lang="ru-RU" sz="4000" b="1" dirty="0">
                <a:solidFill>
                  <a:srgbClr val="005200"/>
                </a:solidFill>
                <a:latin typeface="Times New Roman" pitchFamily="18" charset="0"/>
                <a:cs typeface="Times New Roman" pitchFamily="18" charset="0"/>
              </a:rPr>
              <a:t>имеет право </a:t>
            </a:r>
          </a:p>
        </p:txBody>
      </p:sp>
      <p:sp>
        <p:nvSpPr>
          <p:cNvPr id="72709" name="Text Box 5"/>
          <p:cNvSpPr txBox="1">
            <a:spLocks noChangeArrowheads="1"/>
          </p:cNvSpPr>
          <p:nvPr/>
        </p:nvSpPr>
        <p:spPr bwMode="auto">
          <a:xfrm>
            <a:off x="3923382" y="1388993"/>
            <a:ext cx="507627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6000" b="1" dirty="0">
                <a:solidFill>
                  <a:srgbClr val="B80000"/>
                </a:solidFill>
                <a:latin typeface="Times New Roman" pitchFamily="18" charset="0"/>
                <a:cs typeface="Times New Roman" pitchFamily="18" charset="0"/>
              </a:rPr>
              <a:t>на жизнь</a:t>
            </a:r>
          </a:p>
        </p:txBody>
      </p:sp>
      <p:sp>
        <p:nvSpPr>
          <p:cNvPr id="72710" name="Text Box 6"/>
          <p:cNvSpPr txBox="1">
            <a:spLocks noChangeArrowheads="1"/>
          </p:cNvSpPr>
          <p:nvPr/>
        </p:nvSpPr>
        <p:spPr bwMode="auto">
          <a:xfrm>
            <a:off x="293713" y="2276475"/>
            <a:ext cx="8351838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005200"/>
                </a:solidFill>
                <a:latin typeface="Times New Roman" pitchFamily="18" charset="0"/>
                <a:cs typeface="Times New Roman" pitchFamily="18" charset="0"/>
              </a:rPr>
              <a:t>И никто не вправе лишать жизни другого человека! </a:t>
            </a:r>
          </a:p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005200"/>
                </a:solidFill>
                <a:latin typeface="Times New Roman" pitchFamily="18" charset="0"/>
                <a:cs typeface="Times New Roman" pitchFamily="18" charset="0"/>
              </a:rPr>
              <a:t>Так же никто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имеет права </a:t>
            </a:r>
          </a:p>
        </p:txBody>
      </p:sp>
      <p:sp>
        <p:nvSpPr>
          <p:cNvPr id="72711" name="Text Box 7"/>
          <p:cNvSpPr txBox="1">
            <a:spLocks noChangeArrowheads="1"/>
          </p:cNvSpPr>
          <p:nvPr/>
        </p:nvSpPr>
        <p:spPr bwMode="auto">
          <a:xfrm>
            <a:off x="179512" y="3876913"/>
            <a:ext cx="88201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н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аносить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физический вред</a:t>
            </a:r>
          </a:p>
        </p:txBody>
      </p:sp>
      <p:sp>
        <p:nvSpPr>
          <p:cNvPr id="72712" name="Text Box 8"/>
          <p:cNvSpPr txBox="1">
            <a:spLocks noChangeArrowheads="1"/>
          </p:cNvSpPr>
          <p:nvPr/>
        </p:nvSpPr>
        <p:spPr bwMode="auto">
          <a:xfrm>
            <a:off x="827088" y="4461688"/>
            <a:ext cx="47530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005200"/>
                </a:solidFill>
                <a:latin typeface="Times New Roman" pitchFamily="18" charset="0"/>
                <a:cs typeface="Times New Roman" pitchFamily="18" charset="0"/>
              </a:rPr>
              <a:t>другому человеку.</a:t>
            </a:r>
          </a:p>
        </p:txBody>
      </p:sp>
      <p:sp>
        <p:nvSpPr>
          <p:cNvPr id="72713" name="Text Box 9"/>
          <p:cNvSpPr txBox="1">
            <a:spLocks noChangeArrowheads="1"/>
          </p:cNvSpPr>
          <p:nvPr/>
        </p:nvSpPr>
        <p:spPr bwMode="auto">
          <a:xfrm>
            <a:off x="827088" y="333375"/>
            <a:ext cx="26654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u="sng" dirty="0">
                <a:solidFill>
                  <a:srgbClr val="004200"/>
                </a:solidFill>
                <a:latin typeface="Monotype Corsiva" pitchFamily="66" charset="0"/>
              </a:rPr>
              <a:t>Права детей</a:t>
            </a:r>
          </a:p>
        </p:txBody>
      </p:sp>
      <p:sp>
        <p:nvSpPr>
          <p:cNvPr id="72714" name="Text Box 10"/>
          <p:cNvSpPr txBox="1">
            <a:spLocks noChangeArrowheads="1"/>
          </p:cNvSpPr>
          <p:nvPr/>
        </p:nvSpPr>
        <p:spPr bwMode="auto">
          <a:xfrm>
            <a:off x="5795963" y="260350"/>
            <a:ext cx="27352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990033"/>
                </a:solidFill>
              </a:rPr>
              <a:t>На жизнь </a:t>
            </a:r>
          </a:p>
        </p:txBody>
      </p:sp>
      <p:pic>
        <p:nvPicPr>
          <p:cNvPr id="72718" name="Picture 14" descr="Рисунок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857884" y="4572008"/>
            <a:ext cx="2787667" cy="1913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82025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72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72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8" presetClass="entr" presetSubtype="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7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18" presetClass="entr" presetSubtype="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72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2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500"/>
                            </p:stCondLst>
                            <p:childTnLst>
                              <p:par>
                                <p:cTn id="32" presetID="21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4" dur="1000"/>
                                        <p:tgtEl>
                                          <p:spTgt spid="72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8" grpId="0"/>
      <p:bldP spid="72709" grpId="0"/>
      <p:bldP spid="72710" grpId="0"/>
      <p:bldP spid="72711" grpId="0"/>
      <p:bldP spid="72712" grpId="0"/>
      <p:bldP spid="72713" grpId="0"/>
      <p:bldP spid="727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3857620" y="5445125"/>
            <a:ext cx="496253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   </a:t>
            </a:r>
            <a:r>
              <a:rPr lang="ru-RU" dirty="0">
                <a:solidFill>
                  <a:srgbClr val="004200"/>
                </a:solidFill>
              </a:rPr>
              <a:t>Все дети должны получать своевременную медицинскую помощь. А родители в своё время обязаны вовремя показать ребёнка врачу.</a:t>
            </a:r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5940425" y="260350"/>
            <a:ext cx="26654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u="sng">
                <a:solidFill>
                  <a:srgbClr val="004200"/>
                </a:solidFill>
                <a:latin typeface="Monotype Corsiva" pitchFamily="66" charset="0"/>
              </a:rPr>
              <a:t>Права детей</a:t>
            </a:r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5795963" y="1052513"/>
            <a:ext cx="27352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990033"/>
                </a:solidFill>
              </a:rPr>
              <a:t>Здоровье </a:t>
            </a:r>
          </a:p>
        </p:txBody>
      </p:sp>
      <p:pic>
        <p:nvPicPr>
          <p:cNvPr id="29709" name="Picture 13" descr="Рисунок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20" y="357166"/>
            <a:ext cx="4824412" cy="3444875"/>
          </a:xfrm>
        </p:spPr>
      </p:pic>
      <p:pic>
        <p:nvPicPr>
          <p:cNvPr id="29711" name="Picture 15" descr="Рисунок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071934" y="2000240"/>
            <a:ext cx="4391025" cy="30575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5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10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10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2" grpId="0"/>
      <p:bldP spid="29703" grpId="0"/>
      <p:bldP spid="2970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5940425" y="260350"/>
            <a:ext cx="26654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u="sng">
                <a:solidFill>
                  <a:srgbClr val="004200"/>
                </a:solidFill>
                <a:latin typeface="Monotype Corsiva" pitchFamily="66" charset="0"/>
              </a:rPr>
              <a:t>Права детей</a:t>
            </a:r>
          </a:p>
        </p:txBody>
      </p:sp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5795963" y="1052513"/>
            <a:ext cx="27352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990033"/>
                </a:solidFill>
              </a:rPr>
              <a:t>Жильё  </a:t>
            </a:r>
          </a:p>
        </p:txBody>
      </p:sp>
      <p:sp>
        <p:nvSpPr>
          <p:cNvPr id="76811" name="Text Box 11"/>
          <p:cNvSpPr txBox="1">
            <a:spLocks noChangeArrowheads="1"/>
          </p:cNvSpPr>
          <p:nvPr/>
        </p:nvSpPr>
        <p:spPr bwMode="auto">
          <a:xfrm>
            <a:off x="3357554" y="5805488"/>
            <a:ext cx="549752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>
                <a:solidFill>
                  <a:srgbClr val="005200"/>
                </a:solidFill>
              </a:rPr>
              <a:t>У каждого человека должно быть место для жилья. Это может быть квартира в городском доме или дом в деревне.</a:t>
            </a:r>
          </a:p>
        </p:txBody>
      </p:sp>
      <p:pic>
        <p:nvPicPr>
          <p:cNvPr id="76813" name="Picture 13" descr="Рисунок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549275"/>
            <a:ext cx="3516313" cy="5184775"/>
          </a:xfrm>
        </p:spPr>
      </p:pic>
      <p:pic>
        <p:nvPicPr>
          <p:cNvPr id="76815" name="Picture 15" descr="Рисунок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4572000" y="1989138"/>
            <a:ext cx="4098925" cy="34861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76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6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76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8" presetClass="entr" presetSubtype="1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76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4" grpId="0"/>
      <p:bldP spid="76805" grpId="0"/>
      <p:bldP spid="768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5940425" y="260350"/>
            <a:ext cx="26654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u="sng">
                <a:solidFill>
                  <a:srgbClr val="004200"/>
                </a:solidFill>
                <a:latin typeface="Monotype Corsiva" pitchFamily="66" charset="0"/>
              </a:rPr>
              <a:t>Права детей</a:t>
            </a:r>
          </a:p>
        </p:txBody>
      </p:sp>
      <p:sp>
        <p:nvSpPr>
          <p:cNvPr id="84997" name="Text Box 5"/>
          <p:cNvSpPr txBox="1">
            <a:spLocks noChangeArrowheads="1"/>
          </p:cNvSpPr>
          <p:nvPr/>
        </p:nvSpPr>
        <p:spPr bwMode="auto">
          <a:xfrm>
            <a:off x="5795963" y="1052513"/>
            <a:ext cx="27352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>
                <a:solidFill>
                  <a:srgbClr val="990033"/>
                </a:solidFill>
              </a:rPr>
              <a:t>Жильё  </a:t>
            </a:r>
          </a:p>
        </p:txBody>
      </p:sp>
      <p:pic>
        <p:nvPicPr>
          <p:cNvPr id="84998" name="Picture 6" descr="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476250"/>
            <a:ext cx="3887788" cy="4105275"/>
          </a:xfrm>
          <a:noFill/>
        </p:spPr>
      </p:pic>
      <p:pic>
        <p:nvPicPr>
          <p:cNvPr id="85000" name="Picture 8" descr="getfull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0" y="1989138"/>
            <a:ext cx="4103688" cy="3816350"/>
          </a:xfrm>
          <a:noFill/>
        </p:spPr>
      </p:pic>
      <p:sp>
        <p:nvSpPr>
          <p:cNvPr id="85003" name="Text Box 11"/>
          <p:cNvSpPr txBox="1">
            <a:spLocks noChangeArrowheads="1"/>
          </p:cNvSpPr>
          <p:nvPr/>
        </p:nvSpPr>
        <p:spPr bwMode="auto">
          <a:xfrm>
            <a:off x="3428992" y="5949950"/>
            <a:ext cx="47149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>
                <a:solidFill>
                  <a:srgbClr val="005200"/>
                </a:solidFill>
              </a:rPr>
              <a:t>Не должно быть бездомных детей!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84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84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4" presetClass="entr" presetSubtype="5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" dur="500"/>
                                        <p:tgtEl>
                                          <p:spTgt spid="85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4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5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6" grpId="0"/>
      <p:bldP spid="84997" grpId="0"/>
      <p:bldP spid="8500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8803180" cy="6455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6227763" y="260350"/>
            <a:ext cx="25781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u="sng">
                <a:solidFill>
                  <a:srgbClr val="004200"/>
                </a:solidFill>
                <a:latin typeface="Monotype Corsiva" pitchFamily="66" charset="0"/>
              </a:rPr>
              <a:t>Права детей</a:t>
            </a:r>
          </a:p>
        </p:txBody>
      </p:sp>
      <p:sp>
        <p:nvSpPr>
          <p:cNvPr id="48141" name="Text Box 13"/>
          <p:cNvSpPr txBox="1">
            <a:spLocks noChangeArrowheads="1"/>
          </p:cNvSpPr>
          <p:nvPr/>
        </p:nvSpPr>
        <p:spPr bwMode="auto">
          <a:xfrm>
            <a:off x="250825" y="4365625"/>
            <a:ext cx="41052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005200"/>
                </a:solidFill>
              </a:rPr>
              <a:t>Дети имеют право на приемлемый уровень жизни.</a:t>
            </a:r>
            <a:r>
              <a:rPr lang="ru-RU"/>
              <a:t> </a:t>
            </a:r>
          </a:p>
        </p:txBody>
      </p:sp>
      <p:sp>
        <p:nvSpPr>
          <p:cNvPr id="48144" name="Text Box 16"/>
          <p:cNvSpPr txBox="1">
            <a:spLocks noChangeArrowheads="1"/>
          </p:cNvSpPr>
          <p:nvPr/>
        </p:nvSpPr>
        <p:spPr bwMode="auto">
          <a:xfrm>
            <a:off x="3491880" y="5206384"/>
            <a:ext cx="539970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   </a:t>
            </a:r>
            <a:r>
              <a:rPr lang="ru-RU" dirty="0">
                <a:solidFill>
                  <a:srgbClr val="005200"/>
                </a:solidFill>
              </a:rPr>
              <a:t>У них должно быть место для работы и отдыха: сна, игр, место для письма и рисования. Это может быть отдельная комната или специально отведённое место в общей комнате.</a:t>
            </a:r>
          </a:p>
        </p:txBody>
      </p:sp>
      <p:sp>
        <p:nvSpPr>
          <p:cNvPr id="48145" name="Text Box 17"/>
          <p:cNvSpPr txBox="1">
            <a:spLocks noChangeArrowheads="1"/>
          </p:cNvSpPr>
          <p:nvPr/>
        </p:nvSpPr>
        <p:spPr bwMode="auto">
          <a:xfrm>
            <a:off x="4716463" y="981075"/>
            <a:ext cx="41036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>
                <a:solidFill>
                  <a:srgbClr val="990033"/>
                </a:solidFill>
              </a:rPr>
              <a:t>Уровень жизни</a:t>
            </a:r>
          </a:p>
        </p:txBody>
      </p:sp>
      <p:pic>
        <p:nvPicPr>
          <p:cNvPr id="48147" name="Picture 19" descr="Рисунок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468313" y="642918"/>
            <a:ext cx="4118915" cy="3394095"/>
          </a:xfrm>
        </p:spPr>
      </p:pic>
      <p:pic>
        <p:nvPicPr>
          <p:cNvPr id="48149" name="Picture 21" descr="Рисунок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4572000" y="1989138"/>
            <a:ext cx="4095750" cy="32416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48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8" presetClass="entr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0" dur="500"/>
                                        <p:tgtEl>
                                          <p:spTgt spid="48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8" presetClass="entr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4" dur="500"/>
                                        <p:tgtEl>
                                          <p:spTgt spid="48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/>
      <p:bldP spid="48141" grpId="0"/>
      <p:bldP spid="48144" grpId="0"/>
      <p:bldP spid="48145" grpId="0"/>
    </p:bldLst>
  </p:timing>
</p:sld>
</file>

<file path=ppt/theme/theme1.xml><?xml version="1.0" encoding="utf-8"?>
<a:theme xmlns:a="http://schemas.openxmlformats.org/drawingml/2006/main" name="карта России">
  <a:themeElements>
    <a:clrScheme name="карта России 1">
      <a:dk1>
        <a:srgbClr val="000000"/>
      </a:dk1>
      <a:lt1>
        <a:srgbClr val="D6DBEF"/>
      </a:lt1>
      <a:dk2>
        <a:srgbClr val="000000"/>
      </a:dk2>
      <a:lt2>
        <a:srgbClr val="B2B2B2"/>
      </a:lt2>
      <a:accent1>
        <a:srgbClr val="EFEBF7"/>
      </a:accent1>
      <a:accent2>
        <a:srgbClr val="B2BBE4"/>
      </a:accent2>
      <a:accent3>
        <a:srgbClr val="E8EAF6"/>
      </a:accent3>
      <a:accent4>
        <a:srgbClr val="000000"/>
      </a:accent4>
      <a:accent5>
        <a:srgbClr val="F6F3FA"/>
      </a:accent5>
      <a:accent6>
        <a:srgbClr val="A1A9CF"/>
      </a:accent6>
      <a:hlink>
        <a:srgbClr val="6379CE"/>
      </a:hlink>
      <a:folHlink>
        <a:srgbClr val="31459C"/>
      </a:folHlink>
    </a:clrScheme>
    <a:fontScheme name="карта России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арта России 1">
        <a:dk1>
          <a:srgbClr val="000000"/>
        </a:dk1>
        <a:lt1>
          <a:srgbClr val="D6DBEF"/>
        </a:lt1>
        <a:dk2>
          <a:srgbClr val="000000"/>
        </a:dk2>
        <a:lt2>
          <a:srgbClr val="B2B2B2"/>
        </a:lt2>
        <a:accent1>
          <a:srgbClr val="EFEBF7"/>
        </a:accent1>
        <a:accent2>
          <a:srgbClr val="B2BBE4"/>
        </a:accent2>
        <a:accent3>
          <a:srgbClr val="E8EAF6"/>
        </a:accent3>
        <a:accent4>
          <a:srgbClr val="000000"/>
        </a:accent4>
        <a:accent5>
          <a:srgbClr val="F6F3FA"/>
        </a:accent5>
        <a:accent6>
          <a:srgbClr val="A1A9CF"/>
        </a:accent6>
        <a:hlink>
          <a:srgbClr val="6379CE"/>
        </a:hlink>
        <a:folHlink>
          <a:srgbClr val="3145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2">
        <a:dk1>
          <a:srgbClr val="000000"/>
        </a:dk1>
        <a:lt1>
          <a:srgbClr val="D6DBEF"/>
        </a:lt1>
        <a:dk2>
          <a:srgbClr val="000000"/>
        </a:dk2>
        <a:lt2>
          <a:srgbClr val="B2B2B2"/>
        </a:lt2>
        <a:accent1>
          <a:srgbClr val="A0ABDA"/>
        </a:accent1>
        <a:accent2>
          <a:srgbClr val="7CB0CC"/>
        </a:accent2>
        <a:accent3>
          <a:srgbClr val="E8EAF6"/>
        </a:accent3>
        <a:accent4>
          <a:srgbClr val="000000"/>
        </a:accent4>
        <a:accent5>
          <a:srgbClr val="CDD2EA"/>
        </a:accent5>
        <a:accent6>
          <a:srgbClr val="709FB9"/>
        </a:accent6>
        <a:hlink>
          <a:srgbClr val="586BBE"/>
        </a:hlink>
        <a:folHlink>
          <a:srgbClr val="846B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3">
        <a:dk1>
          <a:srgbClr val="000000"/>
        </a:dk1>
        <a:lt1>
          <a:srgbClr val="D6DBEF"/>
        </a:lt1>
        <a:dk2>
          <a:srgbClr val="000000"/>
        </a:dk2>
        <a:lt2>
          <a:srgbClr val="B2B2B2"/>
        </a:lt2>
        <a:accent1>
          <a:srgbClr val="D3D38E"/>
        </a:accent1>
        <a:accent2>
          <a:srgbClr val="DBAF8F"/>
        </a:accent2>
        <a:accent3>
          <a:srgbClr val="E8EAF6"/>
        </a:accent3>
        <a:accent4>
          <a:srgbClr val="000000"/>
        </a:accent4>
        <a:accent5>
          <a:srgbClr val="E6E6C6"/>
        </a:accent5>
        <a:accent6>
          <a:srgbClr val="C69E81"/>
        </a:accent6>
        <a:hlink>
          <a:srgbClr val="7C8BCC"/>
        </a:hlink>
        <a:folHlink>
          <a:srgbClr val="9292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4">
        <a:dk1>
          <a:srgbClr val="000000"/>
        </a:dk1>
        <a:lt1>
          <a:srgbClr val="D6DBEF"/>
        </a:lt1>
        <a:dk2>
          <a:srgbClr val="000000"/>
        </a:dk2>
        <a:lt2>
          <a:srgbClr val="B2B2B2"/>
        </a:lt2>
        <a:accent1>
          <a:srgbClr val="C5C56A"/>
        </a:accent1>
        <a:accent2>
          <a:srgbClr val="7C8BCC"/>
        </a:accent2>
        <a:accent3>
          <a:srgbClr val="E8EAF6"/>
        </a:accent3>
        <a:accent4>
          <a:srgbClr val="000000"/>
        </a:accent4>
        <a:accent5>
          <a:srgbClr val="DFDFB9"/>
        </a:accent5>
        <a:accent6>
          <a:srgbClr val="707DB9"/>
        </a:accent6>
        <a:hlink>
          <a:srgbClr val="B68F47"/>
        </a:hlink>
        <a:folHlink>
          <a:srgbClr val="B6478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EFEBF7"/>
        </a:accent1>
        <a:accent2>
          <a:srgbClr val="B2BBE4"/>
        </a:accent2>
        <a:accent3>
          <a:srgbClr val="FFFFFF"/>
        </a:accent3>
        <a:accent4>
          <a:srgbClr val="000000"/>
        </a:accent4>
        <a:accent5>
          <a:srgbClr val="F6F3FA"/>
        </a:accent5>
        <a:accent6>
          <a:srgbClr val="A1A9CF"/>
        </a:accent6>
        <a:hlink>
          <a:srgbClr val="6379CE"/>
        </a:hlink>
        <a:folHlink>
          <a:srgbClr val="3145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A0ABDA"/>
        </a:accent1>
        <a:accent2>
          <a:srgbClr val="7CB0CC"/>
        </a:accent2>
        <a:accent3>
          <a:srgbClr val="FFFFFF"/>
        </a:accent3>
        <a:accent4>
          <a:srgbClr val="000000"/>
        </a:accent4>
        <a:accent5>
          <a:srgbClr val="CDD2EA"/>
        </a:accent5>
        <a:accent6>
          <a:srgbClr val="709FB9"/>
        </a:accent6>
        <a:hlink>
          <a:srgbClr val="586BBE"/>
        </a:hlink>
        <a:folHlink>
          <a:srgbClr val="846B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3D38E"/>
        </a:accent1>
        <a:accent2>
          <a:srgbClr val="DBAF8F"/>
        </a:accent2>
        <a:accent3>
          <a:srgbClr val="FFFFFF"/>
        </a:accent3>
        <a:accent4>
          <a:srgbClr val="000000"/>
        </a:accent4>
        <a:accent5>
          <a:srgbClr val="E6E6C6"/>
        </a:accent5>
        <a:accent6>
          <a:srgbClr val="C69E81"/>
        </a:accent6>
        <a:hlink>
          <a:srgbClr val="7C8BCC"/>
        </a:hlink>
        <a:folHlink>
          <a:srgbClr val="9292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5C56A"/>
        </a:accent1>
        <a:accent2>
          <a:srgbClr val="7C8BCC"/>
        </a:accent2>
        <a:accent3>
          <a:srgbClr val="FFFFFF"/>
        </a:accent3>
        <a:accent4>
          <a:srgbClr val="000000"/>
        </a:accent4>
        <a:accent5>
          <a:srgbClr val="DFDFB9"/>
        </a:accent5>
        <a:accent6>
          <a:srgbClr val="707DB9"/>
        </a:accent6>
        <a:hlink>
          <a:srgbClr val="B68F47"/>
        </a:hlink>
        <a:folHlink>
          <a:srgbClr val="B647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карта России">
  <a:themeElements>
    <a:clrScheme name="карта России 1">
      <a:dk1>
        <a:srgbClr val="000000"/>
      </a:dk1>
      <a:lt1>
        <a:srgbClr val="D6DBEF"/>
      </a:lt1>
      <a:dk2>
        <a:srgbClr val="000000"/>
      </a:dk2>
      <a:lt2>
        <a:srgbClr val="B2B2B2"/>
      </a:lt2>
      <a:accent1>
        <a:srgbClr val="EFEBF7"/>
      </a:accent1>
      <a:accent2>
        <a:srgbClr val="B2BBE4"/>
      </a:accent2>
      <a:accent3>
        <a:srgbClr val="E8EAF6"/>
      </a:accent3>
      <a:accent4>
        <a:srgbClr val="000000"/>
      </a:accent4>
      <a:accent5>
        <a:srgbClr val="F6F3FA"/>
      </a:accent5>
      <a:accent6>
        <a:srgbClr val="A1A9CF"/>
      </a:accent6>
      <a:hlink>
        <a:srgbClr val="6379CE"/>
      </a:hlink>
      <a:folHlink>
        <a:srgbClr val="31459C"/>
      </a:folHlink>
    </a:clrScheme>
    <a:fontScheme name="карта России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арта России 1">
        <a:dk1>
          <a:srgbClr val="000000"/>
        </a:dk1>
        <a:lt1>
          <a:srgbClr val="D6DBEF"/>
        </a:lt1>
        <a:dk2>
          <a:srgbClr val="000000"/>
        </a:dk2>
        <a:lt2>
          <a:srgbClr val="B2B2B2"/>
        </a:lt2>
        <a:accent1>
          <a:srgbClr val="EFEBF7"/>
        </a:accent1>
        <a:accent2>
          <a:srgbClr val="B2BBE4"/>
        </a:accent2>
        <a:accent3>
          <a:srgbClr val="E8EAF6"/>
        </a:accent3>
        <a:accent4>
          <a:srgbClr val="000000"/>
        </a:accent4>
        <a:accent5>
          <a:srgbClr val="F6F3FA"/>
        </a:accent5>
        <a:accent6>
          <a:srgbClr val="A1A9CF"/>
        </a:accent6>
        <a:hlink>
          <a:srgbClr val="6379CE"/>
        </a:hlink>
        <a:folHlink>
          <a:srgbClr val="3145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2">
        <a:dk1>
          <a:srgbClr val="000000"/>
        </a:dk1>
        <a:lt1>
          <a:srgbClr val="D6DBEF"/>
        </a:lt1>
        <a:dk2>
          <a:srgbClr val="000000"/>
        </a:dk2>
        <a:lt2>
          <a:srgbClr val="B2B2B2"/>
        </a:lt2>
        <a:accent1>
          <a:srgbClr val="A0ABDA"/>
        </a:accent1>
        <a:accent2>
          <a:srgbClr val="7CB0CC"/>
        </a:accent2>
        <a:accent3>
          <a:srgbClr val="E8EAF6"/>
        </a:accent3>
        <a:accent4>
          <a:srgbClr val="000000"/>
        </a:accent4>
        <a:accent5>
          <a:srgbClr val="CDD2EA"/>
        </a:accent5>
        <a:accent6>
          <a:srgbClr val="709FB9"/>
        </a:accent6>
        <a:hlink>
          <a:srgbClr val="586BBE"/>
        </a:hlink>
        <a:folHlink>
          <a:srgbClr val="846B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3">
        <a:dk1>
          <a:srgbClr val="000000"/>
        </a:dk1>
        <a:lt1>
          <a:srgbClr val="D6DBEF"/>
        </a:lt1>
        <a:dk2>
          <a:srgbClr val="000000"/>
        </a:dk2>
        <a:lt2>
          <a:srgbClr val="B2B2B2"/>
        </a:lt2>
        <a:accent1>
          <a:srgbClr val="D3D38E"/>
        </a:accent1>
        <a:accent2>
          <a:srgbClr val="DBAF8F"/>
        </a:accent2>
        <a:accent3>
          <a:srgbClr val="E8EAF6"/>
        </a:accent3>
        <a:accent4>
          <a:srgbClr val="000000"/>
        </a:accent4>
        <a:accent5>
          <a:srgbClr val="E6E6C6"/>
        </a:accent5>
        <a:accent6>
          <a:srgbClr val="C69E81"/>
        </a:accent6>
        <a:hlink>
          <a:srgbClr val="7C8BCC"/>
        </a:hlink>
        <a:folHlink>
          <a:srgbClr val="9292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4">
        <a:dk1>
          <a:srgbClr val="000000"/>
        </a:dk1>
        <a:lt1>
          <a:srgbClr val="D6DBEF"/>
        </a:lt1>
        <a:dk2>
          <a:srgbClr val="000000"/>
        </a:dk2>
        <a:lt2>
          <a:srgbClr val="B2B2B2"/>
        </a:lt2>
        <a:accent1>
          <a:srgbClr val="C5C56A"/>
        </a:accent1>
        <a:accent2>
          <a:srgbClr val="7C8BCC"/>
        </a:accent2>
        <a:accent3>
          <a:srgbClr val="E8EAF6"/>
        </a:accent3>
        <a:accent4>
          <a:srgbClr val="000000"/>
        </a:accent4>
        <a:accent5>
          <a:srgbClr val="DFDFB9"/>
        </a:accent5>
        <a:accent6>
          <a:srgbClr val="707DB9"/>
        </a:accent6>
        <a:hlink>
          <a:srgbClr val="B68F47"/>
        </a:hlink>
        <a:folHlink>
          <a:srgbClr val="B6478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EFEBF7"/>
        </a:accent1>
        <a:accent2>
          <a:srgbClr val="B2BBE4"/>
        </a:accent2>
        <a:accent3>
          <a:srgbClr val="FFFFFF"/>
        </a:accent3>
        <a:accent4>
          <a:srgbClr val="000000"/>
        </a:accent4>
        <a:accent5>
          <a:srgbClr val="F6F3FA"/>
        </a:accent5>
        <a:accent6>
          <a:srgbClr val="A1A9CF"/>
        </a:accent6>
        <a:hlink>
          <a:srgbClr val="6379CE"/>
        </a:hlink>
        <a:folHlink>
          <a:srgbClr val="3145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A0ABDA"/>
        </a:accent1>
        <a:accent2>
          <a:srgbClr val="7CB0CC"/>
        </a:accent2>
        <a:accent3>
          <a:srgbClr val="FFFFFF"/>
        </a:accent3>
        <a:accent4>
          <a:srgbClr val="000000"/>
        </a:accent4>
        <a:accent5>
          <a:srgbClr val="CDD2EA"/>
        </a:accent5>
        <a:accent6>
          <a:srgbClr val="709FB9"/>
        </a:accent6>
        <a:hlink>
          <a:srgbClr val="586BBE"/>
        </a:hlink>
        <a:folHlink>
          <a:srgbClr val="846B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3D38E"/>
        </a:accent1>
        <a:accent2>
          <a:srgbClr val="DBAF8F"/>
        </a:accent2>
        <a:accent3>
          <a:srgbClr val="FFFFFF"/>
        </a:accent3>
        <a:accent4>
          <a:srgbClr val="000000"/>
        </a:accent4>
        <a:accent5>
          <a:srgbClr val="E6E6C6"/>
        </a:accent5>
        <a:accent6>
          <a:srgbClr val="C69E81"/>
        </a:accent6>
        <a:hlink>
          <a:srgbClr val="7C8BCC"/>
        </a:hlink>
        <a:folHlink>
          <a:srgbClr val="9292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5C56A"/>
        </a:accent1>
        <a:accent2>
          <a:srgbClr val="7C8BCC"/>
        </a:accent2>
        <a:accent3>
          <a:srgbClr val="FFFFFF"/>
        </a:accent3>
        <a:accent4>
          <a:srgbClr val="000000"/>
        </a:accent4>
        <a:accent5>
          <a:srgbClr val="DFDFB9"/>
        </a:accent5>
        <a:accent6>
          <a:srgbClr val="707DB9"/>
        </a:accent6>
        <a:hlink>
          <a:srgbClr val="B68F47"/>
        </a:hlink>
        <a:folHlink>
          <a:srgbClr val="B647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карта России">
  <a:themeElements>
    <a:clrScheme name="карта России 1">
      <a:dk1>
        <a:srgbClr val="000000"/>
      </a:dk1>
      <a:lt1>
        <a:srgbClr val="D6DBEF"/>
      </a:lt1>
      <a:dk2>
        <a:srgbClr val="000000"/>
      </a:dk2>
      <a:lt2>
        <a:srgbClr val="B2B2B2"/>
      </a:lt2>
      <a:accent1>
        <a:srgbClr val="EFEBF7"/>
      </a:accent1>
      <a:accent2>
        <a:srgbClr val="B2BBE4"/>
      </a:accent2>
      <a:accent3>
        <a:srgbClr val="E8EAF6"/>
      </a:accent3>
      <a:accent4>
        <a:srgbClr val="000000"/>
      </a:accent4>
      <a:accent5>
        <a:srgbClr val="F6F3FA"/>
      </a:accent5>
      <a:accent6>
        <a:srgbClr val="A1A9CF"/>
      </a:accent6>
      <a:hlink>
        <a:srgbClr val="6379CE"/>
      </a:hlink>
      <a:folHlink>
        <a:srgbClr val="31459C"/>
      </a:folHlink>
    </a:clrScheme>
    <a:fontScheme name="карта России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арта России 1">
        <a:dk1>
          <a:srgbClr val="000000"/>
        </a:dk1>
        <a:lt1>
          <a:srgbClr val="D6DBEF"/>
        </a:lt1>
        <a:dk2>
          <a:srgbClr val="000000"/>
        </a:dk2>
        <a:lt2>
          <a:srgbClr val="B2B2B2"/>
        </a:lt2>
        <a:accent1>
          <a:srgbClr val="EFEBF7"/>
        </a:accent1>
        <a:accent2>
          <a:srgbClr val="B2BBE4"/>
        </a:accent2>
        <a:accent3>
          <a:srgbClr val="E8EAF6"/>
        </a:accent3>
        <a:accent4>
          <a:srgbClr val="000000"/>
        </a:accent4>
        <a:accent5>
          <a:srgbClr val="F6F3FA"/>
        </a:accent5>
        <a:accent6>
          <a:srgbClr val="A1A9CF"/>
        </a:accent6>
        <a:hlink>
          <a:srgbClr val="6379CE"/>
        </a:hlink>
        <a:folHlink>
          <a:srgbClr val="3145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2">
        <a:dk1>
          <a:srgbClr val="000000"/>
        </a:dk1>
        <a:lt1>
          <a:srgbClr val="D6DBEF"/>
        </a:lt1>
        <a:dk2>
          <a:srgbClr val="000000"/>
        </a:dk2>
        <a:lt2>
          <a:srgbClr val="B2B2B2"/>
        </a:lt2>
        <a:accent1>
          <a:srgbClr val="A0ABDA"/>
        </a:accent1>
        <a:accent2>
          <a:srgbClr val="7CB0CC"/>
        </a:accent2>
        <a:accent3>
          <a:srgbClr val="E8EAF6"/>
        </a:accent3>
        <a:accent4>
          <a:srgbClr val="000000"/>
        </a:accent4>
        <a:accent5>
          <a:srgbClr val="CDD2EA"/>
        </a:accent5>
        <a:accent6>
          <a:srgbClr val="709FB9"/>
        </a:accent6>
        <a:hlink>
          <a:srgbClr val="586BBE"/>
        </a:hlink>
        <a:folHlink>
          <a:srgbClr val="846B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3">
        <a:dk1>
          <a:srgbClr val="000000"/>
        </a:dk1>
        <a:lt1>
          <a:srgbClr val="D6DBEF"/>
        </a:lt1>
        <a:dk2>
          <a:srgbClr val="000000"/>
        </a:dk2>
        <a:lt2>
          <a:srgbClr val="B2B2B2"/>
        </a:lt2>
        <a:accent1>
          <a:srgbClr val="D3D38E"/>
        </a:accent1>
        <a:accent2>
          <a:srgbClr val="DBAF8F"/>
        </a:accent2>
        <a:accent3>
          <a:srgbClr val="E8EAF6"/>
        </a:accent3>
        <a:accent4>
          <a:srgbClr val="000000"/>
        </a:accent4>
        <a:accent5>
          <a:srgbClr val="E6E6C6"/>
        </a:accent5>
        <a:accent6>
          <a:srgbClr val="C69E81"/>
        </a:accent6>
        <a:hlink>
          <a:srgbClr val="7C8BCC"/>
        </a:hlink>
        <a:folHlink>
          <a:srgbClr val="9292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4">
        <a:dk1>
          <a:srgbClr val="000000"/>
        </a:dk1>
        <a:lt1>
          <a:srgbClr val="D6DBEF"/>
        </a:lt1>
        <a:dk2>
          <a:srgbClr val="000000"/>
        </a:dk2>
        <a:lt2>
          <a:srgbClr val="B2B2B2"/>
        </a:lt2>
        <a:accent1>
          <a:srgbClr val="C5C56A"/>
        </a:accent1>
        <a:accent2>
          <a:srgbClr val="7C8BCC"/>
        </a:accent2>
        <a:accent3>
          <a:srgbClr val="E8EAF6"/>
        </a:accent3>
        <a:accent4>
          <a:srgbClr val="000000"/>
        </a:accent4>
        <a:accent5>
          <a:srgbClr val="DFDFB9"/>
        </a:accent5>
        <a:accent6>
          <a:srgbClr val="707DB9"/>
        </a:accent6>
        <a:hlink>
          <a:srgbClr val="B68F47"/>
        </a:hlink>
        <a:folHlink>
          <a:srgbClr val="B6478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EFEBF7"/>
        </a:accent1>
        <a:accent2>
          <a:srgbClr val="B2BBE4"/>
        </a:accent2>
        <a:accent3>
          <a:srgbClr val="FFFFFF"/>
        </a:accent3>
        <a:accent4>
          <a:srgbClr val="000000"/>
        </a:accent4>
        <a:accent5>
          <a:srgbClr val="F6F3FA"/>
        </a:accent5>
        <a:accent6>
          <a:srgbClr val="A1A9CF"/>
        </a:accent6>
        <a:hlink>
          <a:srgbClr val="6379CE"/>
        </a:hlink>
        <a:folHlink>
          <a:srgbClr val="3145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A0ABDA"/>
        </a:accent1>
        <a:accent2>
          <a:srgbClr val="7CB0CC"/>
        </a:accent2>
        <a:accent3>
          <a:srgbClr val="FFFFFF"/>
        </a:accent3>
        <a:accent4>
          <a:srgbClr val="000000"/>
        </a:accent4>
        <a:accent5>
          <a:srgbClr val="CDD2EA"/>
        </a:accent5>
        <a:accent6>
          <a:srgbClr val="709FB9"/>
        </a:accent6>
        <a:hlink>
          <a:srgbClr val="586BBE"/>
        </a:hlink>
        <a:folHlink>
          <a:srgbClr val="846B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3D38E"/>
        </a:accent1>
        <a:accent2>
          <a:srgbClr val="DBAF8F"/>
        </a:accent2>
        <a:accent3>
          <a:srgbClr val="FFFFFF"/>
        </a:accent3>
        <a:accent4>
          <a:srgbClr val="000000"/>
        </a:accent4>
        <a:accent5>
          <a:srgbClr val="E6E6C6"/>
        </a:accent5>
        <a:accent6>
          <a:srgbClr val="C69E81"/>
        </a:accent6>
        <a:hlink>
          <a:srgbClr val="7C8BCC"/>
        </a:hlink>
        <a:folHlink>
          <a:srgbClr val="9292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5C56A"/>
        </a:accent1>
        <a:accent2>
          <a:srgbClr val="7C8BCC"/>
        </a:accent2>
        <a:accent3>
          <a:srgbClr val="FFFFFF"/>
        </a:accent3>
        <a:accent4>
          <a:srgbClr val="000000"/>
        </a:accent4>
        <a:accent5>
          <a:srgbClr val="DFDFB9"/>
        </a:accent5>
        <a:accent6>
          <a:srgbClr val="707DB9"/>
        </a:accent6>
        <a:hlink>
          <a:srgbClr val="B68F47"/>
        </a:hlink>
        <a:folHlink>
          <a:srgbClr val="B647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карта России">
  <a:themeElements>
    <a:clrScheme name="карта России 1">
      <a:dk1>
        <a:srgbClr val="000000"/>
      </a:dk1>
      <a:lt1>
        <a:srgbClr val="D6DBEF"/>
      </a:lt1>
      <a:dk2>
        <a:srgbClr val="000000"/>
      </a:dk2>
      <a:lt2>
        <a:srgbClr val="B2B2B2"/>
      </a:lt2>
      <a:accent1>
        <a:srgbClr val="EFEBF7"/>
      </a:accent1>
      <a:accent2>
        <a:srgbClr val="B2BBE4"/>
      </a:accent2>
      <a:accent3>
        <a:srgbClr val="E8EAF6"/>
      </a:accent3>
      <a:accent4>
        <a:srgbClr val="000000"/>
      </a:accent4>
      <a:accent5>
        <a:srgbClr val="F6F3FA"/>
      </a:accent5>
      <a:accent6>
        <a:srgbClr val="A1A9CF"/>
      </a:accent6>
      <a:hlink>
        <a:srgbClr val="6379CE"/>
      </a:hlink>
      <a:folHlink>
        <a:srgbClr val="31459C"/>
      </a:folHlink>
    </a:clrScheme>
    <a:fontScheme name="карта России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арта России 1">
        <a:dk1>
          <a:srgbClr val="000000"/>
        </a:dk1>
        <a:lt1>
          <a:srgbClr val="D6DBEF"/>
        </a:lt1>
        <a:dk2>
          <a:srgbClr val="000000"/>
        </a:dk2>
        <a:lt2>
          <a:srgbClr val="B2B2B2"/>
        </a:lt2>
        <a:accent1>
          <a:srgbClr val="EFEBF7"/>
        </a:accent1>
        <a:accent2>
          <a:srgbClr val="B2BBE4"/>
        </a:accent2>
        <a:accent3>
          <a:srgbClr val="E8EAF6"/>
        </a:accent3>
        <a:accent4>
          <a:srgbClr val="000000"/>
        </a:accent4>
        <a:accent5>
          <a:srgbClr val="F6F3FA"/>
        </a:accent5>
        <a:accent6>
          <a:srgbClr val="A1A9CF"/>
        </a:accent6>
        <a:hlink>
          <a:srgbClr val="6379CE"/>
        </a:hlink>
        <a:folHlink>
          <a:srgbClr val="3145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2">
        <a:dk1>
          <a:srgbClr val="000000"/>
        </a:dk1>
        <a:lt1>
          <a:srgbClr val="D6DBEF"/>
        </a:lt1>
        <a:dk2>
          <a:srgbClr val="000000"/>
        </a:dk2>
        <a:lt2>
          <a:srgbClr val="B2B2B2"/>
        </a:lt2>
        <a:accent1>
          <a:srgbClr val="A0ABDA"/>
        </a:accent1>
        <a:accent2>
          <a:srgbClr val="7CB0CC"/>
        </a:accent2>
        <a:accent3>
          <a:srgbClr val="E8EAF6"/>
        </a:accent3>
        <a:accent4>
          <a:srgbClr val="000000"/>
        </a:accent4>
        <a:accent5>
          <a:srgbClr val="CDD2EA"/>
        </a:accent5>
        <a:accent6>
          <a:srgbClr val="709FB9"/>
        </a:accent6>
        <a:hlink>
          <a:srgbClr val="586BBE"/>
        </a:hlink>
        <a:folHlink>
          <a:srgbClr val="846B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3">
        <a:dk1>
          <a:srgbClr val="000000"/>
        </a:dk1>
        <a:lt1>
          <a:srgbClr val="D6DBEF"/>
        </a:lt1>
        <a:dk2>
          <a:srgbClr val="000000"/>
        </a:dk2>
        <a:lt2>
          <a:srgbClr val="B2B2B2"/>
        </a:lt2>
        <a:accent1>
          <a:srgbClr val="D3D38E"/>
        </a:accent1>
        <a:accent2>
          <a:srgbClr val="DBAF8F"/>
        </a:accent2>
        <a:accent3>
          <a:srgbClr val="E8EAF6"/>
        </a:accent3>
        <a:accent4>
          <a:srgbClr val="000000"/>
        </a:accent4>
        <a:accent5>
          <a:srgbClr val="E6E6C6"/>
        </a:accent5>
        <a:accent6>
          <a:srgbClr val="C69E81"/>
        </a:accent6>
        <a:hlink>
          <a:srgbClr val="7C8BCC"/>
        </a:hlink>
        <a:folHlink>
          <a:srgbClr val="9292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4">
        <a:dk1>
          <a:srgbClr val="000000"/>
        </a:dk1>
        <a:lt1>
          <a:srgbClr val="D6DBEF"/>
        </a:lt1>
        <a:dk2>
          <a:srgbClr val="000000"/>
        </a:dk2>
        <a:lt2>
          <a:srgbClr val="B2B2B2"/>
        </a:lt2>
        <a:accent1>
          <a:srgbClr val="C5C56A"/>
        </a:accent1>
        <a:accent2>
          <a:srgbClr val="7C8BCC"/>
        </a:accent2>
        <a:accent3>
          <a:srgbClr val="E8EAF6"/>
        </a:accent3>
        <a:accent4>
          <a:srgbClr val="000000"/>
        </a:accent4>
        <a:accent5>
          <a:srgbClr val="DFDFB9"/>
        </a:accent5>
        <a:accent6>
          <a:srgbClr val="707DB9"/>
        </a:accent6>
        <a:hlink>
          <a:srgbClr val="B68F47"/>
        </a:hlink>
        <a:folHlink>
          <a:srgbClr val="B6478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EFEBF7"/>
        </a:accent1>
        <a:accent2>
          <a:srgbClr val="B2BBE4"/>
        </a:accent2>
        <a:accent3>
          <a:srgbClr val="FFFFFF"/>
        </a:accent3>
        <a:accent4>
          <a:srgbClr val="000000"/>
        </a:accent4>
        <a:accent5>
          <a:srgbClr val="F6F3FA"/>
        </a:accent5>
        <a:accent6>
          <a:srgbClr val="A1A9CF"/>
        </a:accent6>
        <a:hlink>
          <a:srgbClr val="6379CE"/>
        </a:hlink>
        <a:folHlink>
          <a:srgbClr val="3145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A0ABDA"/>
        </a:accent1>
        <a:accent2>
          <a:srgbClr val="7CB0CC"/>
        </a:accent2>
        <a:accent3>
          <a:srgbClr val="FFFFFF"/>
        </a:accent3>
        <a:accent4>
          <a:srgbClr val="000000"/>
        </a:accent4>
        <a:accent5>
          <a:srgbClr val="CDD2EA"/>
        </a:accent5>
        <a:accent6>
          <a:srgbClr val="709FB9"/>
        </a:accent6>
        <a:hlink>
          <a:srgbClr val="586BBE"/>
        </a:hlink>
        <a:folHlink>
          <a:srgbClr val="846B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3D38E"/>
        </a:accent1>
        <a:accent2>
          <a:srgbClr val="DBAF8F"/>
        </a:accent2>
        <a:accent3>
          <a:srgbClr val="FFFFFF"/>
        </a:accent3>
        <a:accent4>
          <a:srgbClr val="000000"/>
        </a:accent4>
        <a:accent5>
          <a:srgbClr val="E6E6C6"/>
        </a:accent5>
        <a:accent6>
          <a:srgbClr val="C69E81"/>
        </a:accent6>
        <a:hlink>
          <a:srgbClr val="7C8BCC"/>
        </a:hlink>
        <a:folHlink>
          <a:srgbClr val="9292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5C56A"/>
        </a:accent1>
        <a:accent2>
          <a:srgbClr val="7C8BCC"/>
        </a:accent2>
        <a:accent3>
          <a:srgbClr val="FFFFFF"/>
        </a:accent3>
        <a:accent4>
          <a:srgbClr val="000000"/>
        </a:accent4>
        <a:accent5>
          <a:srgbClr val="DFDFB9"/>
        </a:accent5>
        <a:accent6>
          <a:srgbClr val="707DB9"/>
        </a:accent6>
        <a:hlink>
          <a:srgbClr val="B68F47"/>
        </a:hlink>
        <a:folHlink>
          <a:srgbClr val="B647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_карта России">
  <a:themeElements>
    <a:clrScheme name="карта России 1">
      <a:dk1>
        <a:srgbClr val="000000"/>
      </a:dk1>
      <a:lt1>
        <a:srgbClr val="D6DBEF"/>
      </a:lt1>
      <a:dk2>
        <a:srgbClr val="000000"/>
      </a:dk2>
      <a:lt2>
        <a:srgbClr val="B2B2B2"/>
      </a:lt2>
      <a:accent1>
        <a:srgbClr val="EFEBF7"/>
      </a:accent1>
      <a:accent2>
        <a:srgbClr val="B2BBE4"/>
      </a:accent2>
      <a:accent3>
        <a:srgbClr val="E8EAF6"/>
      </a:accent3>
      <a:accent4>
        <a:srgbClr val="000000"/>
      </a:accent4>
      <a:accent5>
        <a:srgbClr val="F6F3FA"/>
      </a:accent5>
      <a:accent6>
        <a:srgbClr val="A1A9CF"/>
      </a:accent6>
      <a:hlink>
        <a:srgbClr val="6379CE"/>
      </a:hlink>
      <a:folHlink>
        <a:srgbClr val="31459C"/>
      </a:folHlink>
    </a:clrScheme>
    <a:fontScheme name="карта России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арта России 1">
        <a:dk1>
          <a:srgbClr val="000000"/>
        </a:dk1>
        <a:lt1>
          <a:srgbClr val="D6DBEF"/>
        </a:lt1>
        <a:dk2>
          <a:srgbClr val="000000"/>
        </a:dk2>
        <a:lt2>
          <a:srgbClr val="B2B2B2"/>
        </a:lt2>
        <a:accent1>
          <a:srgbClr val="EFEBF7"/>
        </a:accent1>
        <a:accent2>
          <a:srgbClr val="B2BBE4"/>
        </a:accent2>
        <a:accent3>
          <a:srgbClr val="E8EAF6"/>
        </a:accent3>
        <a:accent4>
          <a:srgbClr val="000000"/>
        </a:accent4>
        <a:accent5>
          <a:srgbClr val="F6F3FA"/>
        </a:accent5>
        <a:accent6>
          <a:srgbClr val="A1A9CF"/>
        </a:accent6>
        <a:hlink>
          <a:srgbClr val="6379CE"/>
        </a:hlink>
        <a:folHlink>
          <a:srgbClr val="3145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2">
        <a:dk1>
          <a:srgbClr val="000000"/>
        </a:dk1>
        <a:lt1>
          <a:srgbClr val="D6DBEF"/>
        </a:lt1>
        <a:dk2>
          <a:srgbClr val="000000"/>
        </a:dk2>
        <a:lt2>
          <a:srgbClr val="B2B2B2"/>
        </a:lt2>
        <a:accent1>
          <a:srgbClr val="A0ABDA"/>
        </a:accent1>
        <a:accent2>
          <a:srgbClr val="7CB0CC"/>
        </a:accent2>
        <a:accent3>
          <a:srgbClr val="E8EAF6"/>
        </a:accent3>
        <a:accent4>
          <a:srgbClr val="000000"/>
        </a:accent4>
        <a:accent5>
          <a:srgbClr val="CDD2EA"/>
        </a:accent5>
        <a:accent6>
          <a:srgbClr val="709FB9"/>
        </a:accent6>
        <a:hlink>
          <a:srgbClr val="586BBE"/>
        </a:hlink>
        <a:folHlink>
          <a:srgbClr val="846B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3">
        <a:dk1>
          <a:srgbClr val="000000"/>
        </a:dk1>
        <a:lt1>
          <a:srgbClr val="D6DBEF"/>
        </a:lt1>
        <a:dk2>
          <a:srgbClr val="000000"/>
        </a:dk2>
        <a:lt2>
          <a:srgbClr val="B2B2B2"/>
        </a:lt2>
        <a:accent1>
          <a:srgbClr val="D3D38E"/>
        </a:accent1>
        <a:accent2>
          <a:srgbClr val="DBAF8F"/>
        </a:accent2>
        <a:accent3>
          <a:srgbClr val="E8EAF6"/>
        </a:accent3>
        <a:accent4>
          <a:srgbClr val="000000"/>
        </a:accent4>
        <a:accent5>
          <a:srgbClr val="E6E6C6"/>
        </a:accent5>
        <a:accent6>
          <a:srgbClr val="C69E81"/>
        </a:accent6>
        <a:hlink>
          <a:srgbClr val="7C8BCC"/>
        </a:hlink>
        <a:folHlink>
          <a:srgbClr val="9292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4">
        <a:dk1>
          <a:srgbClr val="000000"/>
        </a:dk1>
        <a:lt1>
          <a:srgbClr val="D6DBEF"/>
        </a:lt1>
        <a:dk2>
          <a:srgbClr val="000000"/>
        </a:dk2>
        <a:lt2>
          <a:srgbClr val="B2B2B2"/>
        </a:lt2>
        <a:accent1>
          <a:srgbClr val="C5C56A"/>
        </a:accent1>
        <a:accent2>
          <a:srgbClr val="7C8BCC"/>
        </a:accent2>
        <a:accent3>
          <a:srgbClr val="E8EAF6"/>
        </a:accent3>
        <a:accent4>
          <a:srgbClr val="000000"/>
        </a:accent4>
        <a:accent5>
          <a:srgbClr val="DFDFB9"/>
        </a:accent5>
        <a:accent6>
          <a:srgbClr val="707DB9"/>
        </a:accent6>
        <a:hlink>
          <a:srgbClr val="B68F47"/>
        </a:hlink>
        <a:folHlink>
          <a:srgbClr val="B6478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EFEBF7"/>
        </a:accent1>
        <a:accent2>
          <a:srgbClr val="B2BBE4"/>
        </a:accent2>
        <a:accent3>
          <a:srgbClr val="FFFFFF"/>
        </a:accent3>
        <a:accent4>
          <a:srgbClr val="000000"/>
        </a:accent4>
        <a:accent5>
          <a:srgbClr val="F6F3FA"/>
        </a:accent5>
        <a:accent6>
          <a:srgbClr val="A1A9CF"/>
        </a:accent6>
        <a:hlink>
          <a:srgbClr val="6379CE"/>
        </a:hlink>
        <a:folHlink>
          <a:srgbClr val="3145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A0ABDA"/>
        </a:accent1>
        <a:accent2>
          <a:srgbClr val="7CB0CC"/>
        </a:accent2>
        <a:accent3>
          <a:srgbClr val="FFFFFF"/>
        </a:accent3>
        <a:accent4>
          <a:srgbClr val="000000"/>
        </a:accent4>
        <a:accent5>
          <a:srgbClr val="CDD2EA"/>
        </a:accent5>
        <a:accent6>
          <a:srgbClr val="709FB9"/>
        </a:accent6>
        <a:hlink>
          <a:srgbClr val="586BBE"/>
        </a:hlink>
        <a:folHlink>
          <a:srgbClr val="846B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3D38E"/>
        </a:accent1>
        <a:accent2>
          <a:srgbClr val="DBAF8F"/>
        </a:accent2>
        <a:accent3>
          <a:srgbClr val="FFFFFF"/>
        </a:accent3>
        <a:accent4>
          <a:srgbClr val="000000"/>
        </a:accent4>
        <a:accent5>
          <a:srgbClr val="E6E6C6"/>
        </a:accent5>
        <a:accent6>
          <a:srgbClr val="C69E81"/>
        </a:accent6>
        <a:hlink>
          <a:srgbClr val="7C8BCC"/>
        </a:hlink>
        <a:folHlink>
          <a:srgbClr val="9292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рта России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5C56A"/>
        </a:accent1>
        <a:accent2>
          <a:srgbClr val="7C8BCC"/>
        </a:accent2>
        <a:accent3>
          <a:srgbClr val="FFFFFF"/>
        </a:accent3>
        <a:accent4>
          <a:srgbClr val="000000"/>
        </a:accent4>
        <a:accent5>
          <a:srgbClr val="DFDFB9"/>
        </a:accent5>
        <a:accent6>
          <a:srgbClr val="707DB9"/>
        </a:accent6>
        <a:hlink>
          <a:srgbClr val="B68F47"/>
        </a:hlink>
        <a:folHlink>
          <a:srgbClr val="B647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613</Words>
  <Application>Microsoft Office PowerPoint</Application>
  <PresentationFormat>Экран (4:3)</PresentationFormat>
  <Paragraphs>102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карта России</vt:lpstr>
      <vt:lpstr>1_карта России</vt:lpstr>
      <vt:lpstr>2_карта России</vt:lpstr>
      <vt:lpstr>3_карта России</vt:lpstr>
      <vt:lpstr>6_карта России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Символика   Российской   Федерации</vt:lpstr>
      <vt:lpstr>Герб</vt:lpstr>
      <vt:lpstr>Найдите флаг РФ</vt:lpstr>
      <vt:lpstr> Государственный флаг    России</vt:lpstr>
      <vt:lpstr>Презентация PowerPoint</vt:lpstr>
      <vt:lpstr>Гимн</vt:lpstr>
      <vt:lpstr>Презентация PowerPoint</vt:lpstr>
      <vt:lpstr>Проверь себя…</vt:lpstr>
      <vt:lpstr>Определи , что спрятано…</vt:lpstr>
      <vt:lpstr>Ответь на вопросы.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Проверь себя…</dc:title>
  <dc:creator>Мама</dc:creator>
  <cp:lastModifiedBy>ВАШ</cp:lastModifiedBy>
  <cp:revision>31</cp:revision>
  <dcterms:created xsi:type="dcterms:W3CDTF">2013-11-25T16:33:59Z</dcterms:created>
  <dcterms:modified xsi:type="dcterms:W3CDTF">2020-12-13T23:07:27Z</dcterms:modified>
</cp:coreProperties>
</file>